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48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5FE26-0AC2-4E07-BB36-8A23727EE174}" type="datetimeFigureOut">
              <a:rPr lang="it-IT" smtClean="0"/>
              <a:pPr/>
              <a:t>22/02/2023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79B290-D60C-4D22-9D91-A037F7A323D9}"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a:t>Fare clic per modificare lo stile del sottotitolo dello schema</a:t>
            </a:r>
            <a:endParaRPr kumimoji="0" lang="en-US"/>
          </a:p>
        </p:txBody>
      </p:sp>
      <p:sp>
        <p:nvSpPr>
          <p:cNvPr id="7" name="Segnaposto data 6"/>
          <p:cNvSpPr>
            <a:spLocks noGrp="1"/>
          </p:cNvSpPr>
          <p:nvPr>
            <p:ph type="dt" sz="half" idx="10"/>
          </p:nvPr>
        </p:nvSpPr>
        <p:spPr/>
        <p:txBody>
          <a:bodyPr/>
          <a:lstStyle/>
          <a:p>
            <a:fld id="{A1829632-071C-4B3B-BCAD-319757F96775}" type="datetime1">
              <a:rPr lang="it-IT" smtClean="0"/>
              <a:pPr/>
              <a:t>22/02/2023</a:t>
            </a:fld>
            <a:endParaRPr lang="it-IT"/>
          </a:p>
        </p:txBody>
      </p:sp>
      <p:sp>
        <p:nvSpPr>
          <p:cNvPr id="20" name="Segnaposto piè di pagina 19"/>
          <p:cNvSpPr>
            <a:spLocks noGrp="1"/>
          </p:cNvSpPr>
          <p:nvPr>
            <p:ph type="ftr" sz="quarter" idx="11"/>
          </p:nvPr>
        </p:nvSpPr>
        <p:spPr/>
        <p:txBody>
          <a:bodyPr/>
          <a:lstStyle/>
          <a:p>
            <a:endParaRPr lang="it-IT"/>
          </a:p>
        </p:txBody>
      </p:sp>
      <p:sp>
        <p:nvSpPr>
          <p:cNvPr id="10" name="Segnaposto numero diapositiva 9"/>
          <p:cNvSpPr>
            <a:spLocks noGrp="1"/>
          </p:cNvSpPr>
          <p:nvPr>
            <p:ph type="sldNum" sz="quarter" idx="12"/>
          </p:nvPr>
        </p:nvSpPr>
        <p:spPr/>
        <p:txBody>
          <a:bodyPr/>
          <a:lstStyle/>
          <a:p>
            <a:fld id="{004E9C6C-7183-48E3-B448-19E9C1DD1A8F}"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C79C3EBB-7697-406E-AAF7-0971BF9D3ACD}" type="datetime1">
              <a:rPr lang="it-IT" smtClean="0"/>
              <a:pPr/>
              <a:t>22/02/2023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964D4319-6416-4E96-BCFA-863606952F07}" type="datetime1">
              <a:rPr lang="it-IT" smtClean="0"/>
              <a:pPr/>
              <a:t>22/02/2023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0140E940-C07F-4533-9350-D37546A048EC}" type="datetime1">
              <a:rPr lang="it-IT" smtClean="0"/>
              <a:pPr/>
              <a:t>22/02/2023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E1AAAADD-A1E5-49F2-A496-646BD4F82283}" type="datetime1">
              <a:rPr lang="it-IT" smtClean="0"/>
              <a:pPr/>
              <a:t>22/02/2023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04E9C6C-7183-48E3-B448-19E9C1DD1A8F}"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88BF8F48-DA9E-441C-8943-2914F8D90479}" type="datetime1">
              <a:rPr lang="it-IT" smtClean="0"/>
              <a:pPr/>
              <a:t>22/02/2023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EC19F728-BAF7-4A75-ABE5-62CA2F2CD91E}" type="datetime1">
              <a:rPr lang="it-IT" smtClean="0"/>
              <a:pPr/>
              <a:t>22/02/2023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D3374AE7-EE37-4F96-BE86-F9DD1565B91B}" type="datetime1">
              <a:rPr lang="it-IT" smtClean="0"/>
              <a:pPr/>
              <a:t>22/02/2023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egnaposto data 1"/>
          <p:cNvSpPr>
            <a:spLocks noGrp="1"/>
          </p:cNvSpPr>
          <p:nvPr>
            <p:ph type="dt" sz="half" idx="10"/>
          </p:nvPr>
        </p:nvSpPr>
        <p:spPr/>
        <p:txBody>
          <a:bodyPr/>
          <a:lstStyle/>
          <a:p>
            <a:fld id="{09D9F4C1-4F5A-4313-B9F9-A1EE7E744E2D}" type="datetime1">
              <a:rPr lang="it-IT" smtClean="0"/>
              <a:pPr/>
              <a:t>22/02/2023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04E9C6C-7183-48E3-B448-19E9C1DD1A8F}"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EADAC6C2-D52F-48D1-8A09-3F842D395524}" type="datetime1">
              <a:rPr lang="it-IT" smtClean="0"/>
              <a:pPr/>
              <a:t>22/02/2023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AD704915-F695-4E0E-A3FC-C1420E1847DB}" type="datetime1">
              <a:rPr lang="it-IT" smtClean="0"/>
              <a:pPr/>
              <a:t>22/02/2023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p>
            <a:r>
              <a:rPr kumimoji="0" lang="it-IT"/>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CF11475-7E96-4AB7-A490-4DD819FB2753}" type="datetime1">
              <a:rPr lang="it-IT" smtClean="0"/>
              <a:pPr/>
              <a:t>22/02/2023</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04E9C6C-7183-48E3-B448-19E9C1DD1A8F}"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864096"/>
          </a:xfrm>
        </p:spPr>
        <p:txBody>
          <a:bodyPr>
            <a:normAutofit fontScale="90000"/>
          </a:bodyPr>
          <a:lstStyle/>
          <a:p>
            <a:pPr algn="ctr"/>
            <a:r>
              <a:rPr lang="it-IT" sz="3200" b="1" dirty="0">
                <a:solidFill>
                  <a:srgbClr val="FF0000"/>
                </a:solidFill>
              </a:rPr>
              <a:t>Preadolescenza,</a:t>
            </a:r>
            <a:br>
              <a:rPr lang="it-IT" sz="3200" b="1" dirty="0">
                <a:solidFill>
                  <a:srgbClr val="FF0000"/>
                </a:solidFill>
              </a:rPr>
            </a:br>
            <a:r>
              <a:rPr lang="it-IT" sz="3200" b="1" dirty="0">
                <a:solidFill>
                  <a:srgbClr val="FF0000"/>
                </a:solidFill>
              </a:rPr>
              <a:t>tempo </a:t>
            </a:r>
            <a:r>
              <a:rPr lang="it-IT" sz="3200" b="1">
                <a:solidFill>
                  <a:srgbClr val="FF0000"/>
                </a:solidFill>
              </a:rPr>
              <a:t>di cambiamenti</a:t>
            </a:r>
            <a:endParaRPr lang="it-IT" sz="3200" b="1" dirty="0">
              <a:solidFill>
                <a:srgbClr val="FF0000"/>
              </a:solidFill>
            </a:endParaRPr>
          </a:p>
        </p:txBody>
      </p:sp>
      <p:sp>
        <p:nvSpPr>
          <p:cNvPr id="3" name="Sottotitolo 2"/>
          <p:cNvSpPr>
            <a:spLocks noGrp="1"/>
          </p:cNvSpPr>
          <p:nvPr>
            <p:ph type="subTitle" idx="1"/>
          </p:nvPr>
        </p:nvSpPr>
        <p:spPr>
          <a:xfrm>
            <a:off x="1043608" y="4941168"/>
            <a:ext cx="7920880" cy="1080120"/>
          </a:xfrm>
          <a:solidFill>
            <a:srgbClr val="FFFF00"/>
          </a:solidFill>
          <a:ln w="25400">
            <a:solidFill>
              <a:schemeClr val="accent1"/>
            </a:solidFill>
          </a:ln>
        </p:spPr>
        <p:txBody>
          <a:bodyPr>
            <a:noAutofit/>
          </a:bodyPr>
          <a:lstStyle/>
          <a:p>
            <a:pPr algn="ctr"/>
            <a:r>
              <a:rPr lang="it-IT" sz="2000" b="1" dirty="0">
                <a:solidFill>
                  <a:srgbClr val="0070C0"/>
                </a:solidFill>
              </a:rPr>
              <a:t>La preadolescenza inizia in modo evidente (11-13 anni) con le trasformazioni della pubertà, quando il corpo infantile, </a:t>
            </a:r>
          </a:p>
          <a:p>
            <a:pPr algn="ctr"/>
            <a:r>
              <a:rPr lang="it-IT" sz="2000" b="1" dirty="0">
                <a:solidFill>
                  <a:srgbClr val="0070C0"/>
                </a:solidFill>
              </a:rPr>
              <a:t>subisce la modificazione dei caratteri sessuali.</a:t>
            </a:r>
          </a:p>
        </p:txBody>
      </p:sp>
      <p:sp>
        <p:nvSpPr>
          <p:cNvPr id="5" name="CasellaDiTesto 4"/>
          <p:cNvSpPr txBox="1"/>
          <p:nvPr/>
        </p:nvSpPr>
        <p:spPr>
          <a:xfrm>
            <a:off x="1115616" y="6093296"/>
            <a:ext cx="8028384" cy="338554"/>
          </a:xfrm>
          <a:prstGeom prst="rect">
            <a:avLst/>
          </a:prstGeom>
          <a:noFill/>
        </p:spPr>
        <p:txBody>
          <a:bodyPr wrap="square" rtlCol="0">
            <a:spAutoFit/>
          </a:bodyPr>
          <a:lstStyle/>
          <a:p>
            <a:pPr algn="ctr"/>
            <a:r>
              <a:rPr lang="it-IT" sz="1600" b="1" dirty="0"/>
              <a:t>Prof. Francesco Cannizzaro – Specialista in Pedagogia, Bioetica e Sessuologia</a:t>
            </a:r>
          </a:p>
        </p:txBody>
      </p:sp>
      <p:sp>
        <p:nvSpPr>
          <p:cNvPr id="6" name="Segnaposto data 5"/>
          <p:cNvSpPr>
            <a:spLocks noGrp="1"/>
          </p:cNvSpPr>
          <p:nvPr>
            <p:ph type="dt" sz="half" idx="10"/>
          </p:nvPr>
        </p:nvSpPr>
        <p:spPr/>
        <p:txBody>
          <a:bodyPr/>
          <a:lstStyle/>
          <a:p>
            <a:fld id="{9A37FC97-EABC-4457-A325-13A3F5AE8E64}"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a:t>
            </a:fld>
            <a:endParaRPr lang="it-IT"/>
          </a:p>
        </p:txBody>
      </p:sp>
      <p:pic>
        <p:nvPicPr>
          <p:cNvPr id="1026" name="Picture 2" descr="C:\Users\Master\Desktop\Ultime foto\r11.jpg"/>
          <p:cNvPicPr>
            <a:picLocks noChangeAspect="1" noChangeArrowheads="1"/>
          </p:cNvPicPr>
          <p:nvPr/>
        </p:nvPicPr>
        <p:blipFill>
          <a:blip r:embed="rId2" cstate="print"/>
          <a:srcRect/>
          <a:stretch>
            <a:fillRect/>
          </a:stretch>
        </p:blipFill>
        <p:spPr bwMode="auto">
          <a:xfrm>
            <a:off x="3203848" y="1196752"/>
            <a:ext cx="3528392" cy="3528392"/>
          </a:xfrm>
          <a:prstGeom prst="rect">
            <a:avLst/>
          </a:prstGeom>
          <a:noFill/>
          <a:ln w="25400">
            <a:solidFill>
              <a:srgbClr val="FFFF00"/>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648072"/>
          </a:xfrm>
        </p:spPr>
        <p:txBody>
          <a:bodyPr>
            <a:normAutofit/>
          </a:bodyPr>
          <a:lstStyle/>
          <a:p>
            <a:pPr algn="ctr"/>
            <a:r>
              <a:rPr lang="it-IT" sz="3200" b="1" dirty="0">
                <a:solidFill>
                  <a:srgbClr val="FF0000"/>
                </a:solidFill>
              </a:rPr>
              <a:t>Preadolescenza e “fase orale”</a:t>
            </a:r>
          </a:p>
        </p:txBody>
      </p:sp>
      <p:sp>
        <p:nvSpPr>
          <p:cNvPr id="3" name="Sottotitolo 2"/>
          <p:cNvSpPr>
            <a:spLocks noGrp="1"/>
          </p:cNvSpPr>
          <p:nvPr>
            <p:ph type="subTitle" idx="1"/>
          </p:nvPr>
        </p:nvSpPr>
        <p:spPr>
          <a:xfrm>
            <a:off x="1259632" y="1196752"/>
            <a:ext cx="7560840" cy="2304256"/>
          </a:xfrm>
          <a:solidFill>
            <a:srgbClr val="FFFF00"/>
          </a:solidFill>
          <a:ln w="25400">
            <a:solidFill>
              <a:schemeClr val="accent1"/>
            </a:solidFill>
          </a:ln>
        </p:spPr>
        <p:txBody>
          <a:bodyPr>
            <a:noAutofit/>
          </a:bodyPr>
          <a:lstStyle/>
          <a:p>
            <a:pPr algn="just"/>
            <a:r>
              <a:rPr lang="it-IT" sz="2000" b="1" dirty="0">
                <a:solidFill>
                  <a:srgbClr val="FF0000"/>
                </a:solidFill>
              </a:rPr>
              <a:t>Notiamo anche </a:t>
            </a:r>
            <a:r>
              <a:rPr lang="it-IT" sz="2000" dirty="0">
                <a:solidFill>
                  <a:schemeClr val="tx1"/>
                </a:solidFill>
              </a:rPr>
              <a:t>una</a:t>
            </a:r>
            <a:r>
              <a:rPr lang="it-IT" sz="2000" b="1" dirty="0">
                <a:solidFill>
                  <a:schemeClr val="tx1"/>
                </a:solidFill>
              </a:rPr>
              <a:t> “fase orale”: </a:t>
            </a:r>
            <a:r>
              <a:rPr lang="it-IT" sz="2000" dirty="0"/>
              <a:t>masticare in continuazione chewing-gum,  pop-corn,  patatine o il </a:t>
            </a:r>
            <a:r>
              <a:rPr lang="it-IT" sz="2000" dirty="0" err="1"/>
              <a:t>chupa</a:t>
            </a:r>
            <a:r>
              <a:rPr lang="it-IT" sz="2000" dirty="0"/>
              <a:t> </a:t>
            </a:r>
            <a:r>
              <a:rPr lang="it-IT" sz="2000" dirty="0" err="1"/>
              <a:t>chupa</a:t>
            </a:r>
            <a:r>
              <a:rPr lang="it-IT" sz="2000" dirty="0"/>
              <a:t>. </a:t>
            </a:r>
          </a:p>
          <a:p>
            <a:pPr algn="just"/>
            <a:r>
              <a:rPr lang="it-IT" sz="2000" b="1" dirty="0">
                <a:solidFill>
                  <a:srgbClr val="FF0000"/>
                </a:solidFill>
              </a:rPr>
              <a:t>E’ l’avidità orale </a:t>
            </a:r>
            <a:r>
              <a:rPr lang="it-IT" sz="2000" dirty="0"/>
              <a:t>che si manifesta nel grande consumo di bibite, gelati, merendine. La tentazione di fumare le prime sigarette è quasi irresistibile.</a:t>
            </a:r>
          </a:p>
          <a:p>
            <a:pPr algn="just"/>
            <a:r>
              <a:rPr lang="it-IT" sz="2000" b="1" dirty="0">
                <a:solidFill>
                  <a:srgbClr val="FF0000"/>
                </a:solidFill>
              </a:rPr>
              <a:t>E’ la fase </a:t>
            </a:r>
            <a:r>
              <a:rPr lang="it-IT" sz="2000" dirty="0"/>
              <a:t>del “</a:t>
            </a:r>
            <a:r>
              <a:rPr lang="it-IT" sz="2000" b="1" dirty="0"/>
              <a:t>tutto o niente</a:t>
            </a:r>
            <a:r>
              <a:rPr lang="it-IT" sz="2000" dirty="0"/>
              <a:t>” o “</a:t>
            </a:r>
            <a:r>
              <a:rPr lang="it-IT" sz="2000" b="1" dirty="0"/>
              <a:t>bianco o nero</a:t>
            </a:r>
            <a:r>
              <a:rPr lang="it-IT" sz="2000" dirty="0"/>
              <a:t>”, senza sfumature né vie di mezzo.</a:t>
            </a:r>
          </a:p>
          <a:p>
            <a:br>
              <a:rPr lang="it-IT" sz="2000" dirty="0"/>
            </a:br>
            <a:endParaRPr lang="it-IT" sz="2000" dirty="0"/>
          </a:p>
        </p:txBody>
      </p:sp>
      <p:sp>
        <p:nvSpPr>
          <p:cNvPr id="6" name="Segnaposto data 5"/>
          <p:cNvSpPr>
            <a:spLocks noGrp="1"/>
          </p:cNvSpPr>
          <p:nvPr>
            <p:ph type="dt" sz="half" idx="10"/>
          </p:nvPr>
        </p:nvSpPr>
        <p:spPr/>
        <p:txBody>
          <a:bodyPr/>
          <a:lstStyle/>
          <a:p>
            <a:fld id="{243E34E5-C0A5-4A30-BF05-DD101D432BD8}"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10</a:t>
            </a:fld>
            <a:endParaRPr lang="it-IT"/>
          </a:p>
        </p:txBody>
      </p:sp>
      <p:pic>
        <p:nvPicPr>
          <p:cNvPr id="10242" name="Picture 2" descr="C:\Users\Master\Desktop\Ultime foto\sig.jpg"/>
          <p:cNvPicPr>
            <a:picLocks noChangeAspect="1" noChangeArrowheads="1"/>
          </p:cNvPicPr>
          <p:nvPr/>
        </p:nvPicPr>
        <p:blipFill>
          <a:blip r:embed="rId2" cstate="print"/>
          <a:srcRect/>
          <a:stretch>
            <a:fillRect/>
          </a:stretch>
        </p:blipFill>
        <p:spPr bwMode="auto">
          <a:xfrm>
            <a:off x="3347864" y="3573016"/>
            <a:ext cx="3528392" cy="2888159"/>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ppt_w</p:attrName>
                                        </p:attrNameLst>
                                      </p:cBhvr>
                                      <p:tavLst>
                                        <p:tav tm="0">
                                          <p:val>
                                            <p:fltVal val="0"/>
                                          </p:val>
                                        </p:tav>
                                        <p:tav tm="100000">
                                          <p:val>
                                            <p:strVal val="#ppt_w"/>
                                          </p:val>
                                        </p:tav>
                                      </p:tavLst>
                                    </p:anim>
                                    <p:anim calcmode="lin" valueType="num">
                                      <p:cBhvr>
                                        <p:cTn id="8" dur="500" fill="hold"/>
                                        <p:tgtEl>
                                          <p:spTgt spid="10242"/>
                                        </p:tgtEl>
                                        <p:attrNameLst>
                                          <p:attrName>ppt_h</p:attrName>
                                        </p:attrNameLst>
                                      </p:cBhvr>
                                      <p:tavLst>
                                        <p:tav tm="0">
                                          <p:val>
                                            <p:fltVal val="0"/>
                                          </p:val>
                                        </p:tav>
                                        <p:tav tm="100000">
                                          <p:val>
                                            <p:strVal val="#ppt_h"/>
                                          </p:val>
                                        </p:tav>
                                      </p:tavLst>
                                    </p:anim>
                                    <p:anim calcmode="lin" valueType="num">
                                      <p:cBhvr>
                                        <p:cTn id="9" dur="500" fill="hold"/>
                                        <p:tgtEl>
                                          <p:spTgt spid="10242"/>
                                        </p:tgtEl>
                                        <p:attrNameLst>
                                          <p:attrName>style.rotation</p:attrName>
                                        </p:attrNameLst>
                                      </p:cBhvr>
                                      <p:tavLst>
                                        <p:tav tm="0">
                                          <p:val>
                                            <p:fltVal val="360"/>
                                          </p:val>
                                        </p:tav>
                                        <p:tav tm="100000">
                                          <p:val>
                                            <p:fltVal val="0"/>
                                          </p:val>
                                        </p:tav>
                                      </p:tavLst>
                                    </p:anim>
                                    <p:animEffect transition="in" filter="fade">
                                      <p:cBhvr>
                                        <p:cTn id="10" dur="500"/>
                                        <p:tgtEl>
                                          <p:spTgt spid="1024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76064"/>
          </a:xfrm>
        </p:spPr>
        <p:txBody>
          <a:bodyPr>
            <a:normAutofit fontScale="90000"/>
          </a:bodyPr>
          <a:lstStyle/>
          <a:p>
            <a:pPr algn="ctr"/>
            <a:r>
              <a:rPr lang="it-IT" sz="3200" b="1" dirty="0">
                <a:solidFill>
                  <a:srgbClr val="FF0000"/>
                </a:solidFill>
              </a:rPr>
              <a:t>Preadolescenza e nuovo linguaggio</a:t>
            </a:r>
          </a:p>
        </p:txBody>
      </p:sp>
      <p:sp>
        <p:nvSpPr>
          <p:cNvPr id="3" name="Sottotitolo 2"/>
          <p:cNvSpPr>
            <a:spLocks noGrp="1"/>
          </p:cNvSpPr>
          <p:nvPr>
            <p:ph type="subTitle" idx="1"/>
          </p:nvPr>
        </p:nvSpPr>
        <p:spPr>
          <a:xfrm>
            <a:off x="1259632" y="3861048"/>
            <a:ext cx="7560840" cy="2592288"/>
          </a:xfrm>
          <a:solidFill>
            <a:srgbClr val="FFFF00"/>
          </a:solidFill>
          <a:ln w="25400">
            <a:solidFill>
              <a:schemeClr val="accent1"/>
            </a:solidFill>
          </a:ln>
        </p:spPr>
        <p:txBody>
          <a:bodyPr>
            <a:noAutofit/>
          </a:bodyPr>
          <a:lstStyle/>
          <a:p>
            <a:pPr algn="just"/>
            <a:r>
              <a:rPr lang="it-IT" sz="2000" b="1" dirty="0">
                <a:solidFill>
                  <a:srgbClr val="FF0000"/>
                </a:solidFill>
              </a:rPr>
              <a:t>E’ la fase delle parolacce </a:t>
            </a:r>
            <a:r>
              <a:rPr lang="it-IT" sz="2000" dirty="0"/>
              <a:t>e delle volgarità: nel linguaggio e nei comportamenti. </a:t>
            </a:r>
          </a:p>
          <a:p>
            <a:pPr algn="just"/>
            <a:r>
              <a:rPr lang="it-IT" sz="2000" b="1" dirty="0">
                <a:solidFill>
                  <a:srgbClr val="FF0000"/>
                </a:solidFill>
              </a:rPr>
              <a:t>In genere </a:t>
            </a:r>
            <a:r>
              <a:rPr lang="it-IT" sz="2000" dirty="0"/>
              <a:t>questa è una prerogativa maschile, ma sempre più frequentemente oggi non ci sono più distinzioni: anche le femmine purtroppo,  imitano i coetanei maschi!</a:t>
            </a:r>
          </a:p>
          <a:p>
            <a:pPr algn="just"/>
            <a:r>
              <a:rPr lang="it-IT" sz="2000" b="1" dirty="0">
                <a:solidFill>
                  <a:srgbClr val="FF0000"/>
                </a:solidFill>
              </a:rPr>
              <a:t>E’ la fase delle crisi di opposizione</a:t>
            </a:r>
            <a:r>
              <a:rPr lang="it-IT" sz="2000" dirty="0"/>
              <a:t>: è una fase importante, perché il ragazzo sta cercando di affermare la propria personalità e la propria autonomia.</a:t>
            </a:r>
          </a:p>
          <a:p>
            <a:br>
              <a:rPr lang="it-IT" sz="2000" dirty="0"/>
            </a:br>
            <a:endParaRPr lang="it-IT" sz="2000" dirty="0"/>
          </a:p>
        </p:txBody>
      </p:sp>
      <p:sp>
        <p:nvSpPr>
          <p:cNvPr id="6" name="Segnaposto data 5"/>
          <p:cNvSpPr>
            <a:spLocks noGrp="1"/>
          </p:cNvSpPr>
          <p:nvPr>
            <p:ph type="dt" sz="half" idx="10"/>
          </p:nvPr>
        </p:nvSpPr>
        <p:spPr/>
        <p:txBody>
          <a:bodyPr/>
          <a:lstStyle/>
          <a:p>
            <a:fld id="{0984017F-1C1B-46B4-97A5-5BEDFD93F4EA}"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11</a:t>
            </a:fld>
            <a:endParaRPr lang="it-IT"/>
          </a:p>
        </p:txBody>
      </p:sp>
      <p:pic>
        <p:nvPicPr>
          <p:cNvPr id="11266" name="Picture 2" descr="C:\Users\Master\Desktop\Ultime foto\r19.jpg"/>
          <p:cNvPicPr>
            <a:picLocks noChangeAspect="1" noChangeArrowheads="1"/>
          </p:cNvPicPr>
          <p:nvPr/>
        </p:nvPicPr>
        <p:blipFill>
          <a:blip r:embed="rId2" cstate="print"/>
          <a:srcRect/>
          <a:stretch>
            <a:fillRect/>
          </a:stretch>
        </p:blipFill>
        <p:spPr bwMode="auto">
          <a:xfrm>
            <a:off x="2699792" y="908720"/>
            <a:ext cx="4824536" cy="2868195"/>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ppt_w</p:attrName>
                                        </p:attrNameLst>
                                      </p:cBhvr>
                                      <p:tavLst>
                                        <p:tav tm="0">
                                          <p:val>
                                            <p:fltVal val="0"/>
                                          </p:val>
                                        </p:tav>
                                        <p:tav tm="100000">
                                          <p:val>
                                            <p:strVal val="#ppt_w"/>
                                          </p:val>
                                        </p:tav>
                                      </p:tavLst>
                                    </p:anim>
                                    <p:anim calcmode="lin" valueType="num">
                                      <p:cBhvr>
                                        <p:cTn id="8" dur="500" fill="hold"/>
                                        <p:tgtEl>
                                          <p:spTgt spid="11266"/>
                                        </p:tgtEl>
                                        <p:attrNameLst>
                                          <p:attrName>ppt_h</p:attrName>
                                        </p:attrNameLst>
                                      </p:cBhvr>
                                      <p:tavLst>
                                        <p:tav tm="0">
                                          <p:val>
                                            <p:fltVal val="0"/>
                                          </p:val>
                                        </p:tav>
                                        <p:tav tm="100000">
                                          <p:val>
                                            <p:strVal val="#ppt_h"/>
                                          </p:val>
                                        </p:tav>
                                      </p:tavLst>
                                    </p:anim>
                                    <p:anim calcmode="lin" valueType="num">
                                      <p:cBhvr>
                                        <p:cTn id="9" dur="500" fill="hold"/>
                                        <p:tgtEl>
                                          <p:spTgt spid="11266"/>
                                        </p:tgtEl>
                                        <p:attrNameLst>
                                          <p:attrName>style.rotation</p:attrName>
                                        </p:attrNameLst>
                                      </p:cBhvr>
                                      <p:tavLst>
                                        <p:tav tm="0">
                                          <p:val>
                                            <p:fltVal val="360"/>
                                          </p:val>
                                        </p:tav>
                                        <p:tav tm="100000">
                                          <p:val>
                                            <p:fltVal val="0"/>
                                          </p:val>
                                        </p:tav>
                                      </p:tavLst>
                                    </p:anim>
                                    <p:animEffect transition="in" filter="fade">
                                      <p:cBhvr>
                                        <p:cTn id="10" dur="500"/>
                                        <p:tgtEl>
                                          <p:spTgt spid="1126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648072"/>
          </a:xfrm>
        </p:spPr>
        <p:txBody>
          <a:bodyPr>
            <a:normAutofit/>
          </a:bodyPr>
          <a:lstStyle/>
          <a:p>
            <a:pPr algn="ctr"/>
            <a:r>
              <a:rPr lang="it-IT" sz="3200" b="1" dirty="0">
                <a:solidFill>
                  <a:srgbClr val="FF0000"/>
                </a:solidFill>
              </a:rPr>
              <a:t>Preadolescenza e pensiero logico</a:t>
            </a:r>
          </a:p>
        </p:txBody>
      </p:sp>
      <p:sp>
        <p:nvSpPr>
          <p:cNvPr id="3" name="Sottotitolo 2"/>
          <p:cNvSpPr>
            <a:spLocks noGrp="1"/>
          </p:cNvSpPr>
          <p:nvPr>
            <p:ph type="subTitle" idx="1"/>
          </p:nvPr>
        </p:nvSpPr>
        <p:spPr>
          <a:xfrm>
            <a:off x="1259632" y="1124744"/>
            <a:ext cx="7560840" cy="3024336"/>
          </a:xfrm>
          <a:solidFill>
            <a:srgbClr val="FFFF00"/>
          </a:solidFill>
          <a:ln w="25400">
            <a:solidFill>
              <a:schemeClr val="accent1"/>
            </a:solidFill>
          </a:ln>
        </p:spPr>
        <p:txBody>
          <a:bodyPr>
            <a:noAutofit/>
          </a:bodyPr>
          <a:lstStyle/>
          <a:p>
            <a:pPr algn="just"/>
            <a:r>
              <a:rPr lang="it-IT" sz="2000" b="1" dirty="0">
                <a:solidFill>
                  <a:srgbClr val="FF0000"/>
                </a:solidFill>
              </a:rPr>
              <a:t>Il passaggio dall’infanzia alla pubertà </a:t>
            </a:r>
            <a:r>
              <a:rPr lang="it-IT" sz="2000" dirty="0"/>
              <a:t>coincide con un nuovo modo di ragionare, più maturo, astratto e razionale: il pensiero logico. </a:t>
            </a:r>
          </a:p>
          <a:p>
            <a:pPr algn="just"/>
            <a:r>
              <a:rPr lang="it-IT" sz="2000" b="1" dirty="0">
                <a:solidFill>
                  <a:srgbClr val="FF0000"/>
                </a:solidFill>
              </a:rPr>
              <a:t>A differenza di prima</a:t>
            </a:r>
            <a:r>
              <a:rPr lang="it-IT" sz="2000" dirty="0"/>
              <a:t>, quando il bambino si concentrava su “</a:t>
            </a:r>
            <a:r>
              <a:rPr lang="it-IT" sz="2000" b="1" dirty="0"/>
              <a:t>una cosa per volta</a:t>
            </a:r>
            <a:r>
              <a:rPr lang="it-IT" sz="2000" dirty="0"/>
              <a:t>”, ora diventa possibile prendere in considerazione numerosi fattori contemporaneamente, valutando diverse ipotesi. </a:t>
            </a:r>
          </a:p>
          <a:p>
            <a:pPr algn="just"/>
            <a:r>
              <a:rPr lang="it-IT" sz="2000" b="1" dirty="0">
                <a:solidFill>
                  <a:srgbClr val="FF0000"/>
                </a:solidFill>
              </a:rPr>
              <a:t>Cominciano qui </a:t>
            </a:r>
            <a:r>
              <a:rPr lang="it-IT" sz="2000" dirty="0"/>
              <a:t>le interminabili discussioni, soprattutto con i genitori. </a:t>
            </a:r>
          </a:p>
          <a:p>
            <a:pPr algn="just"/>
            <a:r>
              <a:rPr lang="it-IT" sz="2000" b="1" dirty="0">
                <a:solidFill>
                  <a:srgbClr val="FF0000"/>
                </a:solidFill>
              </a:rPr>
              <a:t>E’ finito il tempo </a:t>
            </a:r>
            <a:r>
              <a:rPr lang="it-IT" sz="2000" dirty="0"/>
              <a:t>dell’accondiscendenza passiva, ora </a:t>
            </a:r>
            <a:r>
              <a:rPr lang="it-IT" sz="2000" b="1" dirty="0"/>
              <a:t>prevale il desiderio di seguire le inclinazioni più personali.</a:t>
            </a:r>
          </a:p>
          <a:p>
            <a:br>
              <a:rPr lang="it-IT" sz="2000" dirty="0"/>
            </a:br>
            <a:endParaRPr lang="it-IT" sz="2000" dirty="0"/>
          </a:p>
        </p:txBody>
      </p:sp>
      <p:sp>
        <p:nvSpPr>
          <p:cNvPr id="6" name="Segnaposto data 5"/>
          <p:cNvSpPr>
            <a:spLocks noGrp="1"/>
          </p:cNvSpPr>
          <p:nvPr>
            <p:ph type="dt" sz="half" idx="10"/>
          </p:nvPr>
        </p:nvSpPr>
        <p:spPr/>
        <p:txBody>
          <a:bodyPr/>
          <a:lstStyle/>
          <a:p>
            <a:fld id="{5037B359-876A-4577-AD4C-732C50C7504C}"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12</a:t>
            </a:fld>
            <a:endParaRPr lang="it-IT"/>
          </a:p>
        </p:txBody>
      </p:sp>
      <p:pic>
        <p:nvPicPr>
          <p:cNvPr id="12291" name="Picture 3" descr="C:\Users\Master\Desktop\Ultime foto\g79.jpg"/>
          <p:cNvPicPr>
            <a:picLocks noChangeAspect="1" noChangeArrowheads="1"/>
          </p:cNvPicPr>
          <p:nvPr/>
        </p:nvPicPr>
        <p:blipFill>
          <a:blip r:embed="rId2" cstate="print"/>
          <a:srcRect/>
          <a:stretch>
            <a:fillRect/>
          </a:stretch>
        </p:blipFill>
        <p:spPr bwMode="auto">
          <a:xfrm>
            <a:off x="3419872" y="4221088"/>
            <a:ext cx="3240360" cy="2302362"/>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p:cTn id="7" dur="500" fill="hold"/>
                                        <p:tgtEl>
                                          <p:spTgt spid="12291"/>
                                        </p:tgtEl>
                                        <p:attrNameLst>
                                          <p:attrName>ppt_w</p:attrName>
                                        </p:attrNameLst>
                                      </p:cBhvr>
                                      <p:tavLst>
                                        <p:tav tm="0">
                                          <p:val>
                                            <p:fltVal val="0"/>
                                          </p:val>
                                        </p:tav>
                                        <p:tav tm="100000">
                                          <p:val>
                                            <p:strVal val="#ppt_w"/>
                                          </p:val>
                                        </p:tav>
                                      </p:tavLst>
                                    </p:anim>
                                    <p:anim calcmode="lin" valueType="num">
                                      <p:cBhvr>
                                        <p:cTn id="8" dur="500" fill="hold"/>
                                        <p:tgtEl>
                                          <p:spTgt spid="12291"/>
                                        </p:tgtEl>
                                        <p:attrNameLst>
                                          <p:attrName>ppt_h</p:attrName>
                                        </p:attrNameLst>
                                      </p:cBhvr>
                                      <p:tavLst>
                                        <p:tav tm="0">
                                          <p:val>
                                            <p:fltVal val="0"/>
                                          </p:val>
                                        </p:tav>
                                        <p:tav tm="100000">
                                          <p:val>
                                            <p:strVal val="#ppt_h"/>
                                          </p:val>
                                        </p:tav>
                                      </p:tavLst>
                                    </p:anim>
                                    <p:anim calcmode="lin" valueType="num">
                                      <p:cBhvr>
                                        <p:cTn id="9" dur="500" fill="hold"/>
                                        <p:tgtEl>
                                          <p:spTgt spid="12291"/>
                                        </p:tgtEl>
                                        <p:attrNameLst>
                                          <p:attrName>style.rotation</p:attrName>
                                        </p:attrNameLst>
                                      </p:cBhvr>
                                      <p:tavLst>
                                        <p:tav tm="0">
                                          <p:val>
                                            <p:fltVal val="360"/>
                                          </p:val>
                                        </p:tav>
                                        <p:tav tm="100000">
                                          <p:val>
                                            <p:fltVal val="0"/>
                                          </p:val>
                                        </p:tav>
                                      </p:tavLst>
                                    </p:anim>
                                    <p:animEffect transition="in" filter="fade">
                                      <p:cBhvr>
                                        <p:cTn id="10" dur="500"/>
                                        <p:tgtEl>
                                          <p:spTgt spid="12291"/>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1000"/>
                                        <p:tgtEl>
                                          <p:spTgt spid="3">
                                            <p:txEl>
                                              <p:pRg st="4" end="4"/>
                                            </p:txEl>
                                          </p:spTgt>
                                        </p:tgtEl>
                                      </p:cBhvr>
                                    </p:animEffect>
                                    <p:anim calcmode="lin" valueType="num">
                                      <p:cBhvr>
                                        <p:cTn id="5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76064"/>
          </a:xfrm>
        </p:spPr>
        <p:txBody>
          <a:bodyPr>
            <a:normAutofit fontScale="90000"/>
          </a:bodyPr>
          <a:lstStyle/>
          <a:p>
            <a:pPr algn="ctr"/>
            <a:r>
              <a:rPr lang="it-IT" sz="3200" b="1" dirty="0">
                <a:solidFill>
                  <a:srgbClr val="FF0000"/>
                </a:solidFill>
              </a:rPr>
              <a:t>Preadolescenza e nuove sfide</a:t>
            </a:r>
          </a:p>
        </p:txBody>
      </p:sp>
      <p:sp>
        <p:nvSpPr>
          <p:cNvPr id="3" name="Sottotitolo 2"/>
          <p:cNvSpPr>
            <a:spLocks noGrp="1"/>
          </p:cNvSpPr>
          <p:nvPr>
            <p:ph type="subTitle" idx="1"/>
          </p:nvPr>
        </p:nvSpPr>
        <p:spPr>
          <a:xfrm>
            <a:off x="1259632" y="4365104"/>
            <a:ext cx="7560840" cy="1728192"/>
          </a:xfrm>
          <a:solidFill>
            <a:srgbClr val="FFFF00"/>
          </a:solidFill>
          <a:ln w="25400">
            <a:solidFill>
              <a:schemeClr val="accent1"/>
            </a:solidFill>
          </a:ln>
        </p:spPr>
        <p:txBody>
          <a:bodyPr>
            <a:noAutofit/>
          </a:bodyPr>
          <a:lstStyle/>
          <a:p>
            <a:pPr algn="just"/>
            <a:r>
              <a:rPr lang="it-IT" sz="2000" b="1" dirty="0">
                <a:solidFill>
                  <a:srgbClr val="FF0000"/>
                </a:solidFill>
              </a:rPr>
              <a:t>Compare un atteggiamento di sfida: </a:t>
            </a:r>
            <a:r>
              <a:rPr lang="it-IT" sz="2000" dirty="0"/>
              <a:t>“vediamo se mi vogliono bene, se mi capiscono e mi accettano così come sono, e non come desiderano che io sia”. </a:t>
            </a:r>
          </a:p>
          <a:p>
            <a:pPr algn="just"/>
            <a:r>
              <a:rPr lang="it-IT" sz="2000" b="1" dirty="0">
                <a:solidFill>
                  <a:srgbClr val="FF0000"/>
                </a:solidFill>
              </a:rPr>
              <a:t>Una sfida globale</a:t>
            </a:r>
            <a:r>
              <a:rPr lang="it-IT" sz="2000" dirty="0"/>
              <a:t>, lanciata a se stessi, prima ancora che al mondo degli adulti.</a:t>
            </a:r>
          </a:p>
          <a:p>
            <a:br>
              <a:rPr lang="it-IT" sz="2000" dirty="0"/>
            </a:br>
            <a:endParaRPr lang="it-IT" sz="2000" dirty="0"/>
          </a:p>
        </p:txBody>
      </p:sp>
      <p:sp>
        <p:nvSpPr>
          <p:cNvPr id="6" name="Segnaposto data 5"/>
          <p:cNvSpPr>
            <a:spLocks noGrp="1"/>
          </p:cNvSpPr>
          <p:nvPr>
            <p:ph type="dt" sz="half" idx="10"/>
          </p:nvPr>
        </p:nvSpPr>
        <p:spPr/>
        <p:txBody>
          <a:bodyPr/>
          <a:lstStyle/>
          <a:p>
            <a:fld id="{16FAC92B-A4F9-499A-959F-9256FFF62EDF}"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13</a:t>
            </a:fld>
            <a:endParaRPr lang="it-IT"/>
          </a:p>
        </p:txBody>
      </p:sp>
      <p:pic>
        <p:nvPicPr>
          <p:cNvPr id="13314" name="Picture 2" descr="C:\Users\Master\Desktop\Ultime foto\r17.jpg"/>
          <p:cNvPicPr>
            <a:picLocks noChangeAspect="1" noChangeArrowheads="1"/>
          </p:cNvPicPr>
          <p:nvPr/>
        </p:nvPicPr>
        <p:blipFill>
          <a:blip r:embed="rId2" cstate="print"/>
          <a:srcRect/>
          <a:stretch>
            <a:fillRect/>
          </a:stretch>
        </p:blipFill>
        <p:spPr bwMode="auto">
          <a:xfrm>
            <a:off x="2843808" y="908720"/>
            <a:ext cx="4439256" cy="3312368"/>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500" fill="hold"/>
                                        <p:tgtEl>
                                          <p:spTgt spid="13314"/>
                                        </p:tgtEl>
                                        <p:attrNameLst>
                                          <p:attrName>ppt_w</p:attrName>
                                        </p:attrNameLst>
                                      </p:cBhvr>
                                      <p:tavLst>
                                        <p:tav tm="0">
                                          <p:val>
                                            <p:fltVal val="0"/>
                                          </p:val>
                                        </p:tav>
                                        <p:tav tm="100000">
                                          <p:val>
                                            <p:strVal val="#ppt_w"/>
                                          </p:val>
                                        </p:tav>
                                      </p:tavLst>
                                    </p:anim>
                                    <p:anim calcmode="lin" valueType="num">
                                      <p:cBhvr>
                                        <p:cTn id="8" dur="500" fill="hold"/>
                                        <p:tgtEl>
                                          <p:spTgt spid="13314"/>
                                        </p:tgtEl>
                                        <p:attrNameLst>
                                          <p:attrName>ppt_h</p:attrName>
                                        </p:attrNameLst>
                                      </p:cBhvr>
                                      <p:tavLst>
                                        <p:tav tm="0">
                                          <p:val>
                                            <p:fltVal val="0"/>
                                          </p:val>
                                        </p:tav>
                                        <p:tav tm="100000">
                                          <p:val>
                                            <p:strVal val="#ppt_h"/>
                                          </p:val>
                                        </p:tav>
                                      </p:tavLst>
                                    </p:anim>
                                    <p:anim calcmode="lin" valueType="num">
                                      <p:cBhvr>
                                        <p:cTn id="9" dur="500" fill="hold"/>
                                        <p:tgtEl>
                                          <p:spTgt spid="13314"/>
                                        </p:tgtEl>
                                        <p:attrNameLst>
                                          <p:attrName>style.rotation</p:attrName>
                                        </p:attrNameLst>
                                      </p:cBhvr>
                                      <p:tavLst>
                                        <p:tav tm="0">
                                          <p:val>
                                            <p:fltVal val="360"/>
                                          </p:val>
                                        </p:tav>
                                        <p:tav tm="100000">
                                          <p:val>
                                            <p:fltVal val="0"/>
                                          </p:val>
                                        </p:tav>
                                      </p:tavLst>
                                    </p:anim>
                                    <p:animEffect transition="in" filter="fade">
                                      <p:cBhvr>
                                        <p:cTn id="10" dur="500"/>
                                        <p:tgtEl>
                                          <p:spTgt spid="1331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648072"/>
          </a:xfrm>
        </p:spPr>
        <p:txBody>
          <a:bodyPr>
            <a:normAutofit/>
          </a:bodyPr>
          <a:lstStyle/>
          <a:p>
            <a:pPr algn="ctr"/>
            <a:r>
              <a:rPr lang="it-IT" sz="3200" b="1" dirty="0">
                <a:solidFill>
                  <a:srgbClr val="FF0000"/>
                </a:solidFill>
              </a:rPr>
              <a:t>Preadolescenza e persona</a:t>
            </a:r>
          </a:p>
        </p:txBody>
      </p:sp>
      <p:sp>
        <p:nvSpPr>
          <p:cNvPr id="3" name="Sottotitolo 2"/>
          <p:cNvSpPr>
            <a:spLocks noGrp="1"/>
          </p:cNvSpPr>
          <p:nvPr>
            <p:ph type="subTitle" idx="1"/>
          </p:nvPr>
        </p:nvSpPr>
        <p:spPr>
          <a:xfrm>
            <a:off x="1187624" y="1196752"/>
            <a:ext cx="7560840" cy="2376264"/>
          </a:xfrm>
          <a:solidFill>
            <a:srgbClr val="FFFF00"/>
          </a:solidFill>
          <a:ln w="25400">
            <a:solidFill>
              <a:schemeClr val="accent1"/>
            </a:solidFill>
          </a:ln>
        </p:spPr>
        <p:txBody>
          <a:bodyPr>
            <a:noAutofit/>
          </a:bodyPr>
          <a:lstStyle/>
          <a:p>
            <a:pPr algn="just"/>
            <a:r>
              <a:rPr lang="it-IT" sz="2000" b="1" dirty="0">
                <a:solidFill>
                  <a:srgbClr val="FF0000"/>
                </a:solidFill>
              </a:rPr>
              <a:t>Molto spesso </a:t>
            </a:r>
            <a:r>
              <a:rPr lang="it-IT" sz="2000" dirty="0"/>
              <a:t>usiamo la parola PERSONALITA’: ma che cosa intendiamo dire? A quali aspetti ci riferiamo?</a:t>
            </a:r>
          </a:p>
          <a:p>
            <a:pPr algn="just"/>
            <a:r>
              <a:rPr lang="it-IT" sz="2000" b="1" dirty="0">
                <a:solidFill>
                  <a:srgbClr val="FF0000"/>
                </a:solidFill>
              </a:rPr>
              <a:t>La parola </a:t>
            </a:r>
            <a:r>
              <a:rPr lang="it-IT" sz="2000" dirty="0"/>
              <a:t>ha origine da “PERSONA”, la maschera degli attori del teatro greco e romano, quindi un primo riferimento è “all’aspetto esteriore”. </a:t>
            </a:r>
          </a:p>
          <a:p>
            <a:pPr algn="just"/>
            <a:r>
              <a:rPr lang="it-IT" sz="2000" b="1" dirty="0">
                <a:solidFill>
                  <a:srgbClr val="FF0000"/>
                </a:solidFill>
              </a:rPr>
              <a:t>Il significato </a:t>
            </a:r>
            <a:r>
              <a:rPr lang="it-IT" sz="2000" dirty="0"/>
              <a:t>con il tempo si è modificato: da maschera all’attore all’aspetto interiore.</a:t>
            </a:r>
          </a:p>
          <a:p>
            <a:br>
              <a:rPr lang="it-IT" sz="2000" dirty="0"/>
            </a:br>
            <a:endParaRPr lang="it-IT" sz="2000" dirty="0"/>
          </a:p>
        </p:txBody>
      </p:sp>
      <p:sp>
        <p:nvSpPr>
          <p:cNvPr id="6" name="Segnaposto data 5"/>
          <p:cNvSpPr>
            <a:spLocks noGrp="1"/>
          </p:cNvSpPr>
          <p:nvPr>
            <p:ph type="dt" sz="half" idx="10"/>
          </p:nvPr>
        </p:nvSpPr>
        <p:spPr/>
        <p:txBody>
          <a:bodyPr/>
          <a:lstStyle/>
          <a:p>
            <a:fld id="{46EB632E-6BA6-4C0E-B3E1-2ADC701E4208}"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14</a:t>
            </a:fld>
            <a:endParaRPr lang="it-IT"/>
          </a:p>
        </p:txBody>
      </p:sp>
      <p:pic>
        <p:nvPicPr>
          <p:cNvPr id="14338" name="Picture 2" descr="C:\Users\Master\Desktop\Ultime foto\22.jpg"/>
          <p:cNvPicPr>
            <a:picLocks noChangeAspect="1" noChangeArrowheads="1"/>
          </p:cNvPicPr>
          <p:nvPr/>
        </p:nvPicPr>
        <p:blipFill>
          <a:blip r:embed="rId2" cstate="print"/>
          <a:srcRect/>
          <a:stretch>
            <a:fillRect/>
          </a:stretch>
        </p:blipFill>
        <p:spPr bwMode="auto">
          <a:xfrm>
            <a:off x="2915816" y="3717032"/>
            <a:ext cx="4424268" cy="2808312"/>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500" fill="hold"/>
                                        <p:tgtEl>
                                          <p:spTgt spid="14338"/>
                                        </p:tgtEl>
                                        <p:attrNameLst>
                                          <p:attrName>ppt_w</p:attrName>
                                        </p:attrNameLst>
                                      </p:cBhvr>
                                      <p:tavLst>
                                        <p:tav tm="0">
                                          <p:val>
                                            <p:fltVal val="0"/>
                                          </p:val>
                                        </p:tav>
                                        <p:tav tm="100000">
                                          <p:val>
                                            <p:strVal val="#ppt_w"/>
                                          </p:val>
                                        </p:tav>
                                      </p:tavLst>
                                    </p:anim>
                                    <p:anim calcmode="lin" valueType="num">
                                      <p:cBhvr>
                                        <p:cTn id="8" dur="500" fill="hold"/>
                                        <p:tgtEl>
                                          <p:spTgt spid="14338"/>
                                        </p:tgtEl>
                                        <p:attrNameLst>
                                          <p:attrName>ppt_h</p:attrName>
                                        </p:attrNameLst>
                                      </p:cBhvr>
                                      <p:tavLst>
                                        <p:tav tm="0">
                                          <p:val>
                                            <p:fltVal val="0"/>
                                          </p:val>
                                        </p:tav>
                                        <p:tav tm="100000">
                                          <p:val>
                                            <p:strVal val="#ppt_h"/>
                                          </p:val>
                                        </p:tav>
                                      </p:tavLst>
                                    </p:anim>
                                    <p:anim calcmode="lin" valueType="num">
                                      <p:cBhvr>
                                        <p:cTn id="9" dur="500" fill="hold"/>
                                        <p:tgtEl>
                                          <p:spTgt spid="14338"/>
                                        </p:tgtEl>
                                        <p:attrNameLst>
                                          <p:attrName>style.rotation</p:attrName>
                                        </p:attrNameLst>
                                      </p:cBhvr>
                                      <p:tavLst>
                                        <p:tav tm="0">
                                          <p:val>
                                            <p:fltVal val="360"/>
                                          </p:val>
                                        </p:tav>
                                        <p:tav tm="100000">
                                          <p:val>
                                            <p:fltVal val="0"/>
                                          </p:val>
                                        </p:tav>
                                      </p:tavLst>
                                    </p:anim>
                                    <p:animEffect transition="in" filter="fade">
                                      <p:cBhvr>
                                        <p:cTn id="10" dur="500"/>
                                        <p:tgtEl>
                                          <p:spTgt spid="1433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04056"/>
          </a:xfrm>
        </p:spPr>
        <p:txBody>
          <a:bodyPr>
            <a:normAutofit fontScale="90000"/>
          </a:bodyPr>
          <a:lstStyle/>
          <a:p>
            <a:pPr algn="ctr"/>
            <a:r>
              <a:rPr lang="it-IT" sz="3200" b="1" dirty="0">
                <a:solidFill>
                  <a:srgbClr val="FF0000"/>
                </a:solidFill>
              </a:rPr>
              <a:t>Preadolescenza e personalità</a:t>
            </a:r>
          </a:p>
        </p:txBody>
      </p:sp>
      <p:sp>
        <p:nvSpPr>
          <p:cNvPr id="3" name="Sottotitolo 2"/>
          <p:cNvSpPr>
            <a:spLocks noGrp="1"/>
          </p:cNvSpPr>
          <p:nvPr>
            <p:ph type="subTitle" idx="1"/>
          </p:nvPr>
        </p:nvSpPr>
        <p:spPr>
          <a:xfrm>
            <a:off x="1259632" y="3573016"/>
            <a:ext cx="7560840" cy="2664296"/>
          </a:xfrm>
          <a:solidFill>
            <a:srgbClr val="FFFF00"/>
          </a:solidFill>
          <a:ln w="25400">
            <a:solidFill>
              <a:schemeClr val="accent1"/>
            </a:solidFill>
          </a:ln>
        </p:spPr>
        <p:txBody>
          <a:bodyPr>
            <a:noAutofit/>
          </a:bodyPr>
          <a:lstStyle/>
          <a:p>
            <a:pPr algn="ctr"/>
            <a:r>
              <a:rPr lang="it-IT" sz="2000" b="1" dirty="0">
                <a:solidFill>
                  <a:srgbClr val="0070C0"/>
                </a:solidFill>
              </a:rPr>
              <a:t>Comunemente il termine personalità viene usato in due sensi:</a:t>
            </a:r>
          </a:p>
          <a:p>
            <a:pPr algn="just"/>
            <a:r>
              <a:rPr lang="it-IT" sz="2000" b="1" dirty="0">
                <a:solidFill>
                  <a:srgbClr val="FF0000"/>
                </a:solidFill>
              </a:rPr>
              <a:t>Quando per esempio affermiamo </a:t>
            </a:r>
            <a:r>
              <a:rPr lang="it-IT" sz="2000" dirty="0"/>
              <a:t>che qualcuno ha una “</a:t>
            </a:r>
            <a:r>
              <a:rPr lang="it-IT" sz="2000" b="1" dirty="0"/>
              <a:t>forte personalità</a:t>
            </a:r>
            <a:r>
              <a:rPr lang="it-IT" sz="2000" dirty="0"/>
              <a:t>”, intendiamo sottolineare la sua capacità di influenzare gli altri, la sua capacità di stare con gli altri, le sue capacità di sapersi far valere, ecc.</a:t>
            </a:r>
          </a:p>
          <a:p>
            <a:pPr lvl="0" algn="just"/>
            <a:r>
              <a:rPr lang="it-IT" sz="2000" b="1" dirty="0">
                <a:solidFill>
                  <a:srgbClr val="FF0000"/>
                </a:solidFill>
              </a:rPr>
              <a:t>In altre circostanze </a:t>
            </a:r>
            <a:r>
              <a:rPr lang="it-IT" sz="2000" dirty="0"/>
              <a:t>possiamo usare la stessa parola per descrivere le caratteristiche più appariscenti di una persona, per esempio l’aggressività, piuttosto che l’impulsività.</a:t>
            </a:r>
          </a:p>
          <a:p>
            <a:br>
              <a:rPr lang="it-IT" sz="2000" dirty="0"/>
            </a:br>
            <a:endParaRPr lang="it-IT" sz="2000" dirty="0"/>
          </a:p>
        </p:txBody>
      </p:sp>
      <p:sp>
        <p:nvSpPr>
          <p:cNvPr id="6" name="Segnaposto data 5"/>
          <p:cNvSpPr>
            <a:spLocks noGrp="1"/>
          </p:cNvSpPr>
          <p:nvPr>
            <p:ph type="dt" sz="half" idx="10"/>
          </p:nvPr>
        </p:nvSpPr>
        <p:spPr/>
        <p:txBody>
          <a:bodyPr/>
          <a:lstStyle/>
          <a:p>
            <a:fld id="{96BFBBEB-F015-4E7D-83B0-591C602006A6}"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15</a:t>
            </a:fld>
            <a:endParaRPr lang="it-IT"/>
          </a:p>
        </p:txBody>
      </p:sp>
      <p:pic>
        <p:nvPicPr>
          <p:cNvPr id="15362" name="Picture 2" descr="C:\Users\Master\Desktop\Ultime foto\r20.jpg"/>
          <p:cNvPicPr>
            <a:picLocks noChangeAspect="1" noChangeArrowheads="1"/>
          </p:cNvPicPr>
          <p:nvPr/>
        </p:nvPicPr>
        <p:blipFill>
          <a:blip r:embed="rId2" cstate="print"/>
          <a:srcRect/>
          <a:stretch>
            <a:fillRect/>
          </a:stretch>
        </p:blipFill>
        <p:spPr bwMode="auto">
          <a:xfrm>
            <a:off x="3347864" y="836712"/>
            <a:ext cx="3474200" cy="2592288"/>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anim calcmode="lin" valueType="num">
                                      <p:cBhvr>
                                        <p:cTn id="9" dur="500" fill="hold"/>
                                        <p:tgtEl>
                                          <p:spTgt spid="15362"/>
                                        </p:tgtEl>
                                        <p:attrNameLst>
                                          <p:attrName>style.rotation</p:attrName>
                                        </p:attrNameLst>
                                      </p:cBhvr>
                                      <p:tavLst>
                                        <p:tav tm="0">
                                          <p:val>
                                            <p:fltVal val="360"/>
                                          </p:val>
                                        </p:tav>
                                        <p:tav tm="100000">
                                          <p:val>
                                            <p:fltVal val="0"/>
                                          </p:val>
                                        </p:tav>
                                      </p:tavLst>
                                    </p:anim>
                                    <p:animEffect transition="in" filter="fade">
                                      <p:cBhvr>
                                        <p:cTn id="10" dur="500"/>
                                        <p:tgtEl>
                                          <p:spTgt spid="1536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76064"/>
          </a:xfrm>
        </p:spPr>
        <p:txBody>
          <a:bodyPr>
            <a:normAutofit fontScale="90000"/>
          </a:bodyPr>
          <a:lstStyle/>
          <a:p>
            <a:pPr algn="ctr"/>
            <a:r>
              <a:rPr lang="it-IT" sz="3200" b="1" dirty="0">
                <a:solidFill>
                  <a:srgbClr val="FF0000"/>
                </a:solidFill>
              </a:rPr>
              <a:t>Preadolescenza e fattori della personalità</a:t>
            </a:r>
          </a:p>
        </p:txBody>
      </p:sp>
      <p:sp>
        <p:nvSpPr>
          <p:cNvPr id="3" name="Sottotitolo 2"/>
          <p:cNvSpPr>
            <a:spLocks noGrp="1"/>
          </p:cNvSpPr>
          <p:nvPr>
            <p:ph type="subTitle" idx="1"/>
          </p:nvPr>
        </p:nvSpPr>
        <p:spPr>
          <a:xfrm>
            <a:off x="1259632" y="1124744"/>
            <a:ext cx="7560840" cy="3600400"/>
          </a:xfrm>
          <a:solidFill>
            <a:srgbClr val="FFFF00"/>
          </a:solidFill>
          <a:ln w="25400">
            <a:solidFill>
              <a:schemeClr val="accent1"/>
            </a:solidFill>
          </a:ln>
        </p:spPr>
        <p:txBody>
          <a:bodyPr>
            <a:noAutofit/>
          </a:bodyPr>
          <a:lstStyle/>
          <a:p>
            <a:pPr algn="ctr"/>
            <a:r>
              <a:rPr lang="it-IT" sz="2000" b="1" dirty="0">
                <a:solidFill>
                  <a:srgbClr val="0070C0"/>
                </a:solidFill>
              </a:rPr>
              <a:t>Tra i fattori che influenzeranno la crescita della personalità  possiamo individuare:</a:t>
            </a:r>
          </a:p>
          <a:p>
            <a:pPr marL="179388" lvl="0" indent="-152400" algn="just"/>
            <a:r>
              <a:rPr lang="it-IT" sz="2000" dirty="0"/>
              <a:t>- </a:t>
            </a:r>
            <a:r>
              <a:rPr lang="it-IT" sz="2800" dirty="0"/>
              <a:t>l’ereditarietà: cioè le caratteristiche ereditate dai genitori</a:t>
            </a:r>
          </a:p>
          <a:p>
            <a:pPr lvl="0" algn="just"/>
            <a:r>
              <a:rPr lang="it-IT" sz="2800" dirty="0"/>
              <a:t>- l’influsso dell’ambiente sociale</a:t>
            </a:r>
          </a:p>
          <a:p>
            <a:pPr lvl="0" algn="just"/>
            <a:r>
              <a:rPr lang="it-IT" sz="2800" dirty="0"/>
              <a:t>- l’influsso dell’ambiente familiare</a:t>
            </a:r>
          </a:p>
          <a:p>
            <a:pPr algn="just"/>
            <a:r>
              <a:rPr lang="it-IT" sz="2800" dirty="0"/>
              <a:t>- l’influsso dell’ambiente culturale</a:t>
            </a:r>
          </a:p>
          <a:p>
            <a:pPr lvl="0" algn="just"/>
            <a:r>
              <a:rPr lang="it-IT" sz="2800" dirty="0"/>
              <a:t>- le esperienze.</a:t>
            </a:r>
          </a:p>
          <a:p>
            <a:r>
              <a:rPr lang="it-IT" sz="2000" dirty="0"/>
              <a:t> </a:t>
            </a:r>
          </a:p>
          <a:p>
            <a:br>
              <a:rPr lang="it-IT" sz="2000" dirty="0"/>
            </a:br>
            <a:endParaRPr lang="it-IT" sz="2000" dirty="0"/>
          </a:p>
        </p:txBody>
      </p:sp>
      <p:sp>
        <p:nvSpPr>
          <p:cNvPr id="6" name="Segnaposto data 5"/>
          <p:cNvSpPr>
            <a:spLocks noGrp="1"/>
          </p:cNvSpPr>
          <p:nvPr>
            <p:ph type="dt" sz="half" idx="10"/>
          </p:nvPr>
        </p:nvSpPr>
        <p:spPr/>
        <p:txBody>
          <a:bodyPr/>
          <a:lstStyle/>
          <a:p>
            <a:fld id="{C3A7954F-21D4-4C68-9B93-C76A458D842F}"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16</a:t>
            </a:fld>
            <a:endParaRPr lang="it-IT"/>
          </a:p>
        </p:txBody>
      </p:sp>
      <p:pic>
        <p:nvPicPr>
          <p:cNvPr id="16386" name="Picture 2" descr="C:\Users\Master\Desktop\Ultime foto\r22.jpg"/>
          <p:cNvPicPr>
            <a:picLocks noChangeAspect="1" noChangeArrowheads="1"/>
          </p:cNvPicPr>
          <p:nvPr/>
        </p:nvPicPr>
        <p:blipFill>
          <a:blip r:embed="rId2" cstate="print"/>
          <a:srcRect/>
          <a:stretch>
            <a:fillRect/>
          </a:stretch>
        </p:blipFill>
        <p:spPr bwMode="auto">
          <a:xfrm>
            <a:off x="3851920" y="4221088"/>
            <a:ext cx="2691992" cy="2304256"/>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fltVal val="0"/>
                                          </p:val>
                                        </p:tav>
                                        <p:tav tm="100000">
                                          <p:val>
                                            <p:strVal val="#ppt_h"/>
                                          </p:val>
                                        </p:tav>
                                      </p:tavLst>
                                    </p:anim>
                                    <p:anim calcmode="lin" valueType="num">
                                      <p:cBhvr>
                                        <p:cTn id="9" dur="500" fill="hold"/>
                                        <p:tgtEl>
                                          <p:spTgt spid="16386"/>
                                        </p:tgtEl>
                                        <p:attrNameLst>
                                          <p:attrName>style.rotation</p:attrName>
                                        </p:attrNameLst>
                                      </p:cBhvr>
                                      <p:tavLst>
                                        <p:tav tm="0">
                                          <p:val>
                                            <p:fltVal val="360"/>
                                          </p:val>
                                        </p:tav>
                                        <p:tav tm="100000">
                                          <p:val>
                                            <p:fltVal val="0"/>
                                          </p:val>
                                        </p:tav>
                                      </p:tavLst>
                                    </p:anim>
                                    <p:animEffect transition="in" filter="fade">
                                      <p:cBhvr>
                                        <p:cTn id="10" dur="500"/>
                                        <p:tgtEl>
                                          <p:spTgt spid="1638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1000"/>
                                        <p:tgtEl>
                                          <p:spTgt spid="3">
                                            <p:txEl>
                                              <p:pRg st="4" end="4"/>
                                            </p:txEl>
                                          </p:spTgt>
                                        </p:tgtEl>
                                      </p:cBhvr>
                                    </p:animEffect>
                                    <p:anim calcmode="lin" valueType="num">
                                      <p:cBhvr>
                                        <p:cTn id="5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Effect transition="in" filter="fade">
                                      <p:cBhvr>
                                        <p:cTn id="57" dur="1000"/>
                                        <p:tgtEl>
                                          <p:spTgt spid="3">
                                            <p:txEl>
                                              <p:pRg st="5" end="5"/>
                                            </p:txEl>
                                          </p:spTgt>
                                        </p:tgtEl>
                                      </p:cBhvr>
                                    </p:animEffect>
                                    <p:anim calcmode="lin" valueType="num">
                                      <p:cBhvr>
                                        <p:cTn id="5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
                                            <p:txEl>
                                              <p:pRg st="6" end="6"/>
                                            </p:txEl>
                                          </p:spTgt>
                                        </p:tgtEl>
                                        <p:attrNameLst>
                                          <p:attrName>style.visibility</p:attrName>
                                        </p:attrNameLst>
                                      </p:cBhvr>
                                      <p:to>
                                        <p:strVal val="visible"/>
                                      </p:to>
                                    </p:set>
                                    <p:animEffect transition="in" filter="fade">
                                      <p:cBhvr>
                                        <p:cTn id="64" dur="1000"/>
                                        <p:tgtEl>
                                          <p:spTgt spid="3">
                                            <p:txEl>
                                              <p:pRg st="6" end="6"/>
                                            </p:txEl>
                                          </p:spTgt>
                                        </p:tgtEl>
                                      </p:cBhvr>
                                    </p:animEffect>
                                    <p:anim calcmode="lin" valueType="num">
                                      <p:cBhvr>
                                        <p:cTn id="6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3">
                                            <p:txEl>
                                              <p:pRg st="7" end="7"/>
                                            </p:txEl>
                                          </p:spTgt>
                                        </p:tgtEl>
                                        <p:attrNameLst>
                                          <p:attrName>style.visibility</p:attrName>
                                        </p:attrNameLst>
                                      </p:cBhvr>
                                      <p:to>
                                        <p:strVal val="visible"/>
                                      </p:to>
                                    </p:set>
                                    <p:animEffect transition="in" filter="fade">
                                      <p:cBhvr>
                                        <p:cTn id="71" dur="1000"/>
                                        <p:tgtEl>
                                          <p:spTgt spid="3">
                                            <p:txEl>
                                              <p:pRg st="7" end="7"/>
                                            </p:txEl>
                                          </p:spTgt>
                                        </p:tgtEl>
                                      </p:cBhvr>
                                    </p:animEffect>
                                    <p:anim calcmode="lin" valueType="num">
                                      <p:cBhvr>
                                        <p:cTn id="7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864096"/>
          </a:xfrm>
        </p:spPr>
        <p:txBody>
          <a:bodyPr>
            <a:normAutofit fontScale="90000"/>
          </a:bodyPr>
          <a:lstStyle/>
          <a:p>
            <a:pPr algn="ctr"/>
            <a:r>
              <a:rPr lang="it-IT" sz="3200" b="1" dirty="0">
                <a:solidFill>
                  <a:srgbClr val="FF0000"/>
                </a:solidFill>
              </a:rPr>
              <a:t>Preadolescenza e componenti </a:t>
            </a:r>
            <a:br>
              <a:rPr lang="it-IT" sz="3200" b="1" dirty="0">
                <a:solidFill>
                  <a:srgbClr val="FF0000"/>
                </a:solidFill>
              </a:rPr>
            </a:br>
            <a:r>
              <a:rPr lang="it-IT" sz="3200" b="1" dirty="0">
                <a:solidFill>
                  <a:srgbClr val="FF0000"/>
                </a:solidFill>
              </a:rPr>
              <a:t>della personalità</a:t>
            </a:r>
          </a:p>
        </p:txBody>
      </p:sp>
      <p:sp>
        <p:nvSpPr>
          <p:cNvPr id="3" name="Sottotitolo 2"/>
          <p:cNvSpPr>
            <a:spLocks noGrp="1"/>
          </p:cNvSpPr>
          <p:nvPr>
            <p:ph type="subTitle" idx="1"/>
          </p:nvPr>
        </p:nvSpPr>
        <p:spPr>
          <a:xfrm>
            <a:off x="1259632" y="1916832"/>
            <a:ext cx="7560840" cy="3672408"/>
          </a:xfrm>
          <a:solidFill>
            <a:srgbClr val="FFFF00"/>
          </a:solidFill>
          <a:ln w="25400">
            <a:solidFill>
              <a:schemeClr val="accent1"/>
            </a:solidFill>
          </a:ln>
        </p:spPr>
        <p:txBody>
          <a:bodyPr>
            <a:noAutofit/>
          </a:bodyPr>
          <a:lstStyle/>
          <a:p>
            <a:pPr algn="ctr"/>
            <a:r>
              <a:rPr lang="it-IT" sz="2000" b="1" dirty="0">
                <a:solidFill>
                  <a:srgbClr val="0070C0"/>
                </a:solidFill>
              </a:rPr>
              <a:t>Se vogliamo capire una persona dobbiamo tenere conto delle tre componenti essenziali della personalità:</a:t>
            </a:r>
          </a:p>
          <a:p>
            <a:pPr algn="just"/>
            <a:r>
              <a:rPr lang="it-IT" sz="2000" b="1" dirty="0">
                <a:solidFill>
                  <a:srgbClr val="FF0000"/>
                </a:solidFill>
              </a:rPr>
              <a:t>INTELLIGENZA: </a:t>
            </a:r>
            <a:r>
              <a:rPr lang="it-IT" sz="2000" dirty="0"/>
              <a:t>è la capacità di risolvere i problemi, di adattarsi alle situazioni nuove, di usare il pensiero per realizzare l’azione.</a:t>
            </a:r>
          </a:p>
          <a:p>
            <a:pPr algn="just"/>
            <a:r>
              <a:rPr lang="it-IT" sz="2000" b="1" dirty="0">
                <a:solidFill>
                  <a:srgbClr val="FF0000"/>
                </a:solidFill>
              </a:rPr>
              <a:t>SENTIMENTO: </a:t>
            </a:r>
            <a:r>
              <a:rPr lang="it-IT" sz="2000" dirty="0"/>
              <a:t>è il modo di sentire, è ogni forma di affetto, impulso, di movimento psichico, di emozione, sia rivolto all’interno dell’individuo, sia proiettato verso gli altri, verso il mondo esterno.</a:t>
            </a:r>
          </a:p>
          <a:p>
            <a:pPr algn="just"/>
            <a:r>
              <a:rPr lang="it-IT" sz="2000" b="1" dirty="0">
                <a:solidFill>
                  <a:srgbClr val="FF0000"/>
                </a:solidFill>
              </a:rPr>
              <a:t>VOLONTA’: </a:t>
            </a:r>
            <a:r>
              <a:rPr lang="it-IT" sz="2000" dirty="0"/>
              <a:t>l’individuo esprime la sua volontà quando valuta, cioè decide di tenere conto di certi aspetti piuttosto di altri; quando decide, stabilisce le soluzioni e le linee di condotta più opportune; quando agisce, cioè esercita un’azione sulle cose, sugli uomini, su se stesso.</a:t>
            </a:r>
          </a:p>
          <a:p>
            <a:pPr algn="just"/>
            <a:r>
              <a:rPr lang="it-IT" sz="2000" dirty="0"/>
              <a:t> </a:t>
            </a:r>
          </a:p>
          <a:p>
            <a:br>
              <a:rPr lang="it-IT" sz="2000" dirty="0"/>
            </a:br>
            <a:endParaRPr lang="it-IT" sz="2000" dirty="0"/>
          </a:p>
        </p:txBody>
      </p:sp>
      <p:sp>
        <p:nvSpPr>
          <p:cNvPr id="6" name="Segnaposto data 5"/>
          <p:cNvSpPr>
            <a:spLocks noGrp="1"/>
          </p:cNvSpPr>
          <p:nvPr>
            <p:ph type="dt" sz="half" idx="10"/>
          </p:nvPr>
        </p:nvSpPr>
        <p:spPr/>
        <p:txBody>
          <a:bodyPr/>
          <a:lstStyle/>
          <a:p>
            <a:fld id="{5EE064B0-A38F-4FF9-B804-8985FCDB099C}"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17</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0"/>
            <a:ext cx="7406640" cy="864096"/>
          </a:xfrm>
        </p:spPr>
        <p:txBody>
          <a:bodyPr>
            <a:normAutofit/>
          </a:bodyPr>
          <a:lstStyle/>
          <a:p>
            <a:pPr algn="ctr"/>
            <a:r>
              <a:rPr lang="it-IT" sz="3200" b="1" dirty="0">
                <a:solidFill>
                  <a:srgbClr val="FF0000"/>
                </a:solidFill>
              </a:rPr>
              <a:t>Preadolescenza e tappe di crescita</a:t>
            </a:r>
          </a:p>
        </p:txBody>
      </p:sp>
      <p:sp>
        <p:nvSpPr>
          <p:cNvPr id="3" name="Sottotitolo 2"/>
          <p:cNvSpPr>
            <a:spLocks noGrp="1"/>
          </p:cNvSpPr>
          <p:nvPr>
            <p:ph type="subTitle" idx="1"/>
          </p:nvPr>
        </p:nvSpPr>
        <p:spPr>
          <a:xfrm>
            <a:off x="1259632" y="3645024"/>
            <a:ext cx="7560840" cy="2592288"/>
          </a:xfrm>
          <a:solidFill>
            <a:srgbClr val="FFFF00"/>
          </a:solidFill>
          <a:ln w="25400">
            <a:solidFill>
              <a:schemeClr val="accent1"/>
            </a:solidFill>
          </a:ln>
        </p:spPr>
        <p:txBody>
          <a:bodyPr>
            <a:noAutofit/>
          </a:bodyPr>
          <a:lstStyle/>
          <a:p>
            <a:pPr algn="ctr"/>
            <a:r>
              <a:rPr lang="it-IT" sz="2000" b="1" dirty="0">
                <a:solidFill>
                  <a:srgbClr val="0070C0"/>
                </a:solidFill>
              </a:rPr>
              <a:t>Nel corso della vita del bambino prima e del ragazzo poi avvengono una serie di cambiamenti che noi chiamiamo “Tappe di crescita”.</a:t>
            </a:r>
          </a:p>
          <a:p>
            <a:pPr algn="just"/>
            <a:r>
              <a:rPr lang="it-IT" sz="2000" b="1" dirty="0">
                <a:solidFill>
                  <a:srgbClr val="FF0000"/>
                </a:solidFill>
              </a:rPr>
              <a:t>L’infanzia</a:t>
            </a:r>
            <a:r>
              <a:rPr lang="it-IT" sz="2000" dirty="0"/>
              <a:t> può apparire come un periodo in cui non è avvenuto quasi nulla che abbia lasciato  una  grande  traccia.  </a:t>
            </a:r>
          </a:p>
          <a:p>
            <a:pPr algn="just"/>
            <a:r>
              <a:rPr lang="it-IT" sz="2000" b="1" dirty="0">
                <a:solidFill>
                  <a:srgbClr val="FF0000"/>
                </a:solidFill>
              </a:rPr>
              <a:t>Si  pensa  </a:t>
            </a:r>
            <a:r>
              <a:rPr lang="it-IT" sz="2000" dirty="0"/>
              <a:t>che  sia  un  periodo  dominato  soprattutto dall’attività del gioco, da un’attività considerata, anche se a torto, come fine a se stessa e senza risonanze lontane.</a:t>
            </a:r>
          </a:p>
          <a:p>
            <a:br>
              <a:rPr lang="it-IT" sz="2000" dirty="0"/>
            </a:br>
            <a:endParaRPr lang="it-IT" sz="2000" dirty="0"/>
          </a:p>
        </p:txBody>
      </p:sp>
      <p:sp>
        <p:nvSpPr>
          <p:cNvPr id="6" name="Segnaposto data 5"/>
          <p:cNvSpPr>
            <a:spLocks noGrp="1"/>
          </p:cNvSpPr>
          <p:nvPr>
            <p:ph type="dt" sz="half" idx="10"/>
          </p:nvPr>
        </p:nvSpPr>
        <p:spPr/>
        <p:txBody>
          <a:bodyPr/>
          <a:lstStyle/>
          <a:p>
            <a:fld id="{0400532B-BB74-45AC-A7FB-3939EDF33FE2}"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18</a:t>
            </a:fld>
            <a:endParaRPr lang="it-IT"/>
          </a:p>
        </p:txBody>
      </p:sp>
      <p:pic>
        <p:nvPicPr>
          <p:cNvPr id="17410" name="Picture 2" descr="C:\Users\Master\Desktop\Ultime foto\ba.jpg"/>
          <p:cNvPicPr>
            <a:picLocks noChangeAspect="1" noChangeArrowheads="1"/>
          </p:cNvPicPr>
          <p:nvPr/>
        </p:nvPicPr>
        <p:blipFill>
          <a:blip r:embed="rId2" cstate="print"/>
          <a:srcRect/>
          <a:stretch>
            <a:fillRect/>
          </a:stretch>
        </p:blipFill>
        <p:spPr bwMode="auto">
          <a:xfrm>
            <a:off x="2987824" y="833921"/>
            <a:ext cx="3600400" cy="27351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anim calcmode="lin" valueType="num">
                                      <p:cBhvr>
                                        <p:cTn id="9" dur="500" fill="hold"/>
                                        <p:tgtEl>
                                          <p:spTgt spid="17410"/>
                                        </p:tgtEl>
                                        <p:attrNameLst>
                                          <p:attrName>style.rotation</p:attrName>
                                        </p:attrNameLst>
                                      </p:cBhvr>
                                      <p:tavLst>
                                        <p:tav tm="0">
                                          <p:val>
                                            <p:fltVal val="360"/>
                                          </p:val>
                                        </p:tav>
                                        <p:tav tm="100000">
                                          <p:val>
                                            <p:fltVal val="0"/>
                                          </p:val>
                                        </p:tav>
                                      </p:tavLst>
                                    </p:anim>
                                    <p:animEffect transition="in" filter="fade">
                                      <p:cBhvr>
                                        <p:cTn id="10" dur="500"/>
                                        <p:tgtEl>
                                          <p:spTgt spid="1741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720080"/>
          </a:xfrm>
        </p:spPr>
        <p:txBody>
          <a:bodyPr>
            <a:normAutofit/>
          </a:bodyPr>
          <a:lstStyle/>
          <a:p>
            <a:pPr algn="ctr"/>
            <a:r>
              <a:rPr lang="it-IT" sz="3200" b="1" dirty="0">
                <a:solidFill>
                  <a:srgbClr val="FF0000"/>
                </a:solidFill>
              </a:rPr>
              <a:t>Preadolescenza e cambiamenti</a:t>
            </a:r>
          </a:p>
        </p:txBody>
      </p:sp>
      <p:sp>
        <p:nvSpPr>
          <p:cNvPr id="3" name="Sottotitolo 2"/>
          <p:cNvSpPr>
            <a:spLocks noGrp="1"/>
          </p:cNvSpPr>
          <p:nvPr>
            <p:ph type="subTitle" idx="1"/>
          </p:nvPr>
        </p:nvSpPr>
        <p:spPr>
          <a:xfrm>
            <a:off x="1187624" y="1196752"/>
            <a:ext cx="7560840" cy="2232248"/>
          </a:xfrm>
          <a:solidFill>
            <a:srgbClr val="FFFF00"/>
          </a:solidFill>
          <a:ln w="25400">
            <a:solidFill>
              <a:schemeClr val="accent1"/>
            </a:solidFill>
          </a:ln>
        </p:spPr>
        <p:txBody>
          <a:bodyPr>
            <a:noAutofit/>
          </a:bodyPr>
          <a:lstStyle/>
          <a:p>
            <a:pPr algn="just"/>
            <a:r>
              <a:rPr lang="it-IT" sz="2000" b="1" dirty="0">
                <a:solidFill>
                  <a:srgbClr val="0070C0"/>
                </a:solidFill>
              </a:rPr>
              <a:t>La preadolescenza è caratterizzata frequentemente da instabilità, da relativo disordine, da insicurezza, da grandi incertezze, atteggiamenti contradditori, da forti tensioni emotive. In ogni soggetto si susseguono cambiamenti importanti scandite dalle tappe di crescita sul piano:</a:t>
            </a:r>
          </a:p>
          <a:p>
            <a:pPr algn="ctr"/>
            <a:r>
              <a:rPr lang="it-IT" sz="2000" b="1" dirty="0"/>
              <a:t>FISICO,  INTELLETTUALE, SOCIALE,  SVILUPPO SESSUALE,  AFFETTIVO ED EMOTIVO</a:t>
            </a:r>
          </a:p>
          <a:p>
            <a:br>
              <a:rPr lang="it-IT" sz="2000" dirty="0"/>
            </a:br>
            <a:endParaRPr lang="it-IT" sz="2000" dirty="0"/>
          </a:p>
        </p:txBody>
      </p:sp>
      <p:sp>
        <p:nvSpPr>
          <p:cNvPr id="6" name="Segnaposto data 5"/>
          <p:cNvSpPr>
            <a:spLocks noGrp="1"/>
          </p:cNvSpPr>
          <p:nvPr>
            <p:ph type="dt" sz="half" idx="10"/>
          </p:nvPr>
        </p:nvSpPr>
        <p:spPr/>
        <p:txBody>
          <a:bodyPr/>
          <a:lstStyle/>
          <a:p>
            <a:fld id="{69EC82AA-FEC6-4548-B4E6-D0164AF53FCF}"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19</a:t>
            </a:fld>
            <a:endParaRPr lang="it-IT"/>
          </a:p>
        </p:txBody>
      </p:sp>
      <p:pic>
        <p:nvPicPr>
          <p:cNvPr id="18434" name="Picture 2" descr="C:\Users\Master\Desktop\Ultime foto\r23.jpg"/>
          <p:cNvPicPr>
            <a:picLocks noChangeAspect="1" noChangeArrowheads="1"/>
          </p:cNvPicPr>
          <p:nvPr/>
        </p:nvPicPr>
        <p:blipFill>
          <a:blip r:embed="rId2" cstate="print"/>
          <a:srcRect/>
          <a:stretch>
            <a:fillRect/>
          </a:stretch>
        </p:blipFill>
        <p:spPr bwMode="auto">
          <a:xfrm>
            <a:off x="3491880" y="3501009"/>
            <a:ext cx="2790772" cy="303739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anim calcmode="lin" valueType="num">
                                      <p:cBhvr>
                                        <p:cTn id="9" dur="500" fill="hold"/>
                                        <p:tgtEl>
                                          <p:spTgt spid="18434"/>
                                        </p:tgtEl>
                                        <p:attrNameLst>
                                          <p:attrName>style.rotation</p:attrName>
                                        </p:attrNameLst>
                                      </p:cBhvr>
                                      <p:tavLst>
                                        <p:tav tm="0">
                                          <p:val>
                                            <p:fltVal val="360"/>
                                          </p:val>
                                        </p:tav>
                                        <p:tav tm="100000">
                                          <p:val>
                                            <p:fltVal val="0"/>
                                          </p:val>
                                        </p:tav>
                                      </p:tavLst>
                                    </p:anim>
                                    <p:animEffect transition="in" filter="fade">
                                      <p:cBhvr>
                                        <p:cTn id="10" dur="500"/>
                                        <p:tgtEl>
                                          <p:spTgt spid="1843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188640"/>
            <a:ext cx="7406640" cy="648072"/>
          </a:xfrm>
        </p:spPr>
        <p:txBody>
          <a:bodyPr>
            <a:normAutofit/>
          </a:bodyPr>
          <a:lstStyle/>
          <a:p>
            <a:pPr algn="ctr"/>
            <a:r>
              <a:rPr lang="it-IT" sz="3200" b="1" dirty="0">
                <a:solidFill>
                  <a:srgbClr val="FF0000"/>
                </a:solidFill>
              </a:rPr>
              <a:t>Preadolescenza, età di passaggio</a:t>
            </a:r>
          </a:p>
        </p:txBody>
      </p:sp>
      <p:sp>
        <p:nvSpPr>
          <p:cNvPr id="3" name="Sottotitolo 2"/>
          <p:cNvSpPr>
            <a:spLocks noGrp="1"/>
          </p:cNvSpPr>
          <p:nvPr>
            <p:ph type="subTitle" idx="1"/>
          </p:nvPr>
        </p:nvSpPr>
        <p:spPr>
          <a:xfrm>
            <a:off x="1331640" y="1124744"/>
            <a:ext cx="7406640" cy="2736304"/>
          </a:xfrm>
          <a:solidFill>
            <a:srgbClr val="FFFF00"/>
          </a:solidFill>
          <a:ln w="25400">
            <a:solidFill>
              <a:schemeClr val="accent1"/>
            </a:solidFill>
          </a:ln>
        </p:spPr>
        <p:txBody>
          <a:bodyPr>
            <a:noAutofit/>
          </a:bodyPr>
          <a:lstStyle/>
          <a:p>
            <a:pPr algn="just"/>
            <a:r>
              <a:rPr lang="it-IT" sz="2400" b="1" dirty="0">
                <a:solidFill>
                  <a:srgbClr val="FF0000"/>
                </a:solidFill>
              </a:rPr>
              <a:t>I ragazzi e le ragazze </a:t>
            </a:r>
            <a:r>
              <a:rPr lang="it-IT" sz="2400" dirty="0"/>
              <a:t>in questo periodo iniziano a scoprire la propria autonomia e l’identità personale;  lo sviluppo sessuale ed intellettuale.</a:t>
            </a:r>
          </a:p>
          <a:p>
            <a:pPr algn="just"/>
            <a:r>
              <a:rPr lang="it-IT" sz="2400" b="1" dirty="0">
                <a:solidFill>
                  <a:srgbClr val="FF0000"/>
                </a:solidFill>
              </a:rPr>
              <a:t>Mentre cercano di prendere le distanze dalla famiglia </a:t>
            </a:r>
            <a:r>
              <a:rPr lang="it-IT" sz="2400" dirty="0"/>
              <a:t>trovano dei “compagni di strada”: l’amico/a del cuore, il gruppo dei coetanei, i compagni di classe, gli insegnanti, più interessanti e coinvolgenti.</a:t>
            </a:r>
          </a:p>
        </p:txBody>
      </p:sp>
      <p:sp>
        <p:nvSpPr>
          <p:cNvPr id="6" name="Segnaposto data 5"/>
          <p:cNvSpPr>
            <a:spLocks noGrp="1"/>
          </p:cNvSpPr>
          <p:nvPr>
            <p:ph type="dt" sz="half" idx="10"/>
          </p:nvPr>
        </p:nvSpPr>
        <p:spPr/>
        <p:txBody>
          <a:bodyPr/>
          <a:lstStyle/>
          <a:p>
            <a:fld id="{E7C079C7-817D-4005-8F3F-8083DC69C5D3}"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a:t>
            </a:fld>
            <a:endParaRPr lang="it-IT"/>
          </a:p>
        </p:txBody>
      </p:sp>
      <p:pic>
        <p:nvPicPr>
          <p:cNvPr id="2050" name="Picture 2" descr="C:\Users\Master\Desktop\Ultime foto\sport1.jpg"/>
          <p:cNvPicPr>
            <a:picLocks noChangeAspect="1" noChangeArrowheads="1"/>
          </p:cNvPicPr>
          <p:nvPr/>
        </p:nvPicPr>
        <p:blipFill>
          <a:blip r:embed="rId2" cstate="print"/>
          <a:srcRect/>
          <a:stretch>
            <a:fillRect/>
          </a:stretch>
        </p:blipFill>
        <p:spPr bwMode="auto">
          <a:xfrm>
            <a:off x="3059832" y="4005063"/>
            <a:ext cx="3744416" cy="2491739"/>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 fill="hold"/>
                                        <p:tgtEl>
                                          <p:spTgt spid="2050"/>
                                        </p:tgtEl>
                                        <p:attrNameLst>
                                          <p:attrName>ppt_w</p:attrName>
                                        </p:attrNameLst>
                                      </p:cBhvr>
                                      <p:tavLst>
                                        <p:tav tm="0">
                                          <p:val>
                                            <p:fltVal val="0"/>
                                          </p:val>
                                        </p:tav>
                                        <p:tav tm="100000">
                                          <p:val>
                                            <p:strVal val="#ppt_w"/>
                                          </p:val>
                                        </p:tav>
                                      </p:tavLst>
                                    </p:anim>
                                    <p:anim calcmode="lin" valueType="num">
                                      <p:cBhvr>
                                        <p:cTn id="8" dur="500" fill="hold"/>
                                        <p:tgtEl>
                                          <p:spTgt spid="2050"/>
                                        </p:tgtEl>
                                        <p:attrNameLst>
                                          <p:attrName>ppt_h</p:attrName>
                                        </p:attrNameLst>
                                      </p:cBhvr>
                                      <p:tavLst>
                                        <p:tav tm="0">
                                          <p:val>
                                            <p:fltVal val="0"/>
                                          </p:val>
                                        </p:tav>
                                        <p:tav tm="100000">
                                          <p:val>
                                            <p:strVal val="#ppt_h"/>
                                          </p:val>
                                        </p:tav>
                                      </p:tavLst>
                                    </p:anim>
                                    <p:anim calcmode="lin" valueType="num">
                                      <p:cBhvr>
                                        <p:cTn id="9" dur="500" fill="hold"/>
                                        <p:tgtEl>
                                          <p:spTgt spid="2050"/>
                                        </p:tgtEl>
                                        <p:attrNameLst>
                                          <p:attrName>style.rotation</p:attrName>
                                        </p:attrNameLst>
                                      </p:cBhvr>
                                      <p:tavLst>
                                        <p:tav tm="0">
                                          <p:val>
                                            <p:fltVal val="360"/>
                                          </p:val>
                                        </p:tav>
                                        <p:tav tm="100000">
                                          <p:val>
                                            <p:fltVal val="0"/>
                                          </p:val>
                                        </p:tav>
                                      </p:tavLst>
                                    </p:anim>
                                    <p:animEffect transition="in" filter="fade">
                                      <p:cBhvr>
                                        <p:cTn id="10" dur="500"/>
                                        <p:tgtEl>
                                          <p:spTgt spid="205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76064"/>
          </a:xfrm>
        </p:spPr>
        <p:txBody>
          <a:bodyPr>
            <a:normAutofit fontScale="90000"/>
          </a:bodyPr>
          <a:lstStyle/>
          <a:p>
            <a:pPr algn="ctr"/>
            <a:r>
              <a:rPr lang="it-IT" sz="3200" b="1" dirty="0">
                <a:solidFill>
                  <a:srgbClr val="FF0000"/>
                </a:solidFill>
              </a:rPr>
              <a:t>Preadolescenza e sviluppo fisico</a:t>
            </a:r>
          </a:p>
        </p:txBody>
      </p:sp>
      <p:sp>
        <p:nvSpPr>
          <p:cNvPr id="3" name="Sottotitolo 2"/>
          <p:cNvSpPr>
            <a:spLocks noGrp="1"/>
          </p:cNvSpPr>
          <p:nvPr>
            <p:ph type="subTitle" idx="1"/>
          </p:nvPr>
        </p:nvSpPr>
        <p:spPr>
          <a:xfrm>
            <a:off x="1259632" y="3933056"/>
            <a:ext cx="7560840" cy="2232248"/>
          </a:xfrm>
          <a:solidFill>
            <a:srgbClr val="FFFF00"/>
          </a:solidFill>
          <a:ln w="25400">
            <a:solidFill>
              <a:schemeClr val="accent1"/>
            </a:solidFill>
          </a:ln>
        </p:spPr>
        <p:txBody>
          <a:bodyPr>
            <a:noAutofit/>
          </a:bodyPr>
          <a:lstStyle/>
          <a:p>
            <a:pPr algn="just"/>
            <a:r>
              <a:rPr lang="it-IT" sz="2000" b="1" dirty="0">
                <a:solidFill>
                  <a:srgbClr val="FF0000"/>
                </a:solidFill>
              </a:rPr>
              <a:t>Lo sviluppo fisico </a:t>
            </a:r>
            <a:r>
              <a:rPr lang="it-IT" sz="2000" dirty="0"/>
              <a:t>fino all’età di 10 anni avviene generalmente in modo armonico e graduale, quindi non crea eccessivi problemi al bambino che invece è interessato ad altri aspetti della sua vita.</a:t>
            </a:r>
          </a:p>
          <a:p>
            <a:pPr algn="just"/>
            <a:r>
              <a:rPr lang="it-IT" sz="2000" b="1" dirty="0">
                <a:solidFill>
                  <a:srgbClr val="FF0000"/>
                </a:solidFill>
              </a:rPr>
              <a:t>Con l’inizio della preadolescenza </a:t>
            </a:r>
            <a:r>
              <a:rPr lang="it-IT" sz="2000" dirty="0"/>
              <a:t>la crescita fisica assume un “</a:t>
            </a:r>
            <a:r>
              <a:rPr lang="it-IT" sz="2000" b="1" dirty="0"/>
              <a:t>valore sociale</a:t>
            </a:r>
            <a:r>
              <a:rPr lang="it-IT" sz="2000" dirty="0"/>
              <a:t>”: cioè quelli “più sviluppati”, per intenderci </a:t>
            </a:r>
            <a:r>
              <a:rPr lang="it-IT" sz="2000" b="1" dirty="0"/>
              <a:t>quelli più alti, con una muscolatura ben strutturata sono più ammirati e quindi più ricercati.</a:t>
            </a:r>
          </a:p>
          <a:p>
            <a:br>
              <a:rPr lang="it-IT" sz="2000" dirty="0"/>
            </a:br>
            <a:endParaRPr lang="it-IT" sz="2000" dirty="0"/>
          </a:p>
        </p:txBody>
      </p:sp>
      <p:sp>
        <p:nvSpPr>
          <p:cNvPr id="6" name="Segnaposto data 5"/>
          <p:cNvSpPr>
            <a:spLocks noGrp="1"/>
          </p:cNvSpPr>
          <p:nvPr>
            <p:ph type="dt" sz="half" idx="10"/>
          </p:nvPr>
        </p:nvSpPr>
        <p:spPr/>
        <p:txBody>
          <a:bodyPr/>
          <a:lstStyle/>
          <a:p>
            <a:fld id="{8A3FEE78-9701-4A9B-B8E5-108EC3C2C22A}"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20</a:t>
            </a:fld>
            <a:endParaRPr lang="it-IT"/>
          </a:p>
        </p:txBody>
      </p:sp>
      <p:pic>
        <p:nvPicPr>
          <p:cNvPr id="19458" name="Picture 2" descr="C:\Users\Master\Desktop\Ultime foto\r24.jpg"/>
          <p:cNvPicPr>
            <a:picLocks noChangeAspect="1" noChangeArrowheads="1"/>
          </p:cNvPicPr>
          <p:nvPr/>
        </p:nvPicPr>
        <p:blipFill>
          <a:blip r:embed="rId2" cstate="print"/>
          <a:srcRect/>
          <a:stretch>
            <a:fillRect/>
          </a:stretch>
        </p:blipFill>
        <p:spPr bwMode="auto">
          <a:xfrm>
            <a:off x="2771800" y="908720"/>
            <a:ext cx="4608512" cy="2836007"/>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500" fill="hold"/>
                                        <p:tgtEl>
                                          <p:spTgt spid="19458"/>
                                        </p:tgtEl>
                                        <p:attrNameLst>
                                          <p:attrName>ppt_w</p:attrName>
                                        </p:attrNameLst>
                                      </p:cBhvr>
                                      <p:tavLst>
                                        <p:tav tm="0">
                                          <p:val>
                                            <p:fltVal val="0"/>
                                          </p:val>
                                        </p:tav>
                                        <p:tav tm="100000">
                                          <p:val>
                                            <p:strVal val="#ppt_w"/>
                                          </p:val>
                                        </p:tav>
                                      </p:tavLst>
                                    </p:anim>
                                    <p:anim calcmode="lin" valueType="num">
                                      <p:cBhvr>
                                        <p:cTn id="8" dur="500" fill="hold"/>
                                        <p:tgtEl>
                                          <p:spTgt spid="19458"/>
                                        </p:tgtEl>
                                        <p:attrNameLst>
                                          <p:attrName>ppt_h</p:attrName>
                                        </p:attrNameLst>
                                      </p:cBhvr>
                                      <p:tavLst>
                                        <p:tav tm="0">
                                          <p:val>
                                            <p:fltVal val="0"/>
                                          </p:val>
                                        </p:tav>
                                        <p:tav tm="100000">
                                          <p:val>
                                            <p:strVal val="#ppt_h"/>
                                          </p:val>
                                        </p:tav>
                                      </p:tavLst>
                                    </p:anim>
                                    <p:anim calcmode="lin" valueType="num">
                                      <p:cBhvr>
                                        <p:cTn id="9" dur="500" fill="hold"/>
                                        <p:tgtEl>
                                          <p:spTgt spid="19458"/>
                                        </p:tgtEl>
                                        <p:attrNameLst>
                                          <p:attrName>style.rotation</p:attrName>
                                        </p:attrNameLst>
                                      </p:cBhvr>
                                      <p:tavLst>
                                        <p:tav tm="0">
                                          <p:val>
                                            <p:fltVal val="360"/>
                                          </p:val>
                                        </p:tav>
                                        <p:tav tm="100000">
                                          <p:val>
                                            <p:fltVal val="0"/>
                                          </p:val>
                                        </p:tav>
                                      </p:tavLst>
                                    </p:anim>
                                    <p:animEffect transition="in" filter="fade">
                                      <p:cBhvr>
                                        <p:cTn id="10" dur="500"/>
                                        <p:tgtEl>
                                          <p:spTgt spid="1945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76064"/>
          </a:xfrm>
        </p:spPr>
        <p:txBody>
          <a:bodyPr>
            <a:normAutofit fontScale="90000"/>
          </a:bodyPr>
          <a:lstStyle/>
          <a:p>
            <a:pPr algn="ctr"/>
            <a:r>
              <a:rPr lang="it-IT" sz="3200" b="1" dirty="0">
                <a:solidFill>
                  <a:srgbClr val="FF0000"/>
                </a:solidFill>
              </a:rPr>
              <a:t>Preadolescenza e aspetto fisico</a:t>
            </a:r>
          </a:p>
        </p:txBody>
      </p:sp>
      <p:sp>
        <p:nvSpPr>
          <p:cNvPr id="3" name="Sottotitolo 2"/>
          <p:cNvSpPr>
            <a:spLocks noGrp="1"/>
          </p:cNvSpPr>
          <p:nvPr>
            <p:ph type="subTitle" idx="1"/>
          </p:nvPr>
        </p:nvSpPr>
        <p:spPr>
          <a:xfrm>
            <a:off x="1259632" y="980728"/>
            <a:ext cx="7560840" cy="2592288"/>
          </a:xfrm>
          <a:solidFill>
            <a:srgbClr val="FFFF00"/>
          </a:solidFill>
          <a:ln w="25400">
            <a:solidFill>
              <a:schemeClr val="accent1"/>
            </a:solidFill>
          </a:ln>
        </p:spPr>
        <p:txBody>
          <a:bodyPr>
            <a:noAutofit/>
          </a:bodyPr>
          <a:lstStyle/>
          <a:p>
            <a:pPr algn="just"/>
            <a:r>
              <a:rPr lang="it-IT" sz="2000" b="1" dirty="0">
                <a:solidFill>
                  <a:srgbClr val="FF0000"/>
                </a:solidFill>
              </a:rPr>
              <a:t>La realtà ci presenta </a:t>
            </a:r>
            <a:r>
              <a:rPr lang="it-IT" sz="2000" dirty="0"/>
              <a:t>dei ragazzi e delle ragazze sottopeso o sovrappeso, con l’acne, troppo alti o troppo bassi: insomma lo sviluppo non è armonico e questo crea problemi e aumentano le insicurezze e le difficoltà di relazione con i coetanei.</a:t>
            </a:r>
          </a:p>
          <a:p>
            <a:pPr algn="just"/>
            <a:r>
              <a:rPr lang="it-IT" sz="2000" b="1" dirty="0">
                <a:solidFill>
                  <a:srgbClr val="FF0000"/>
                </a:solidFill>
              </a:rPr>
              <a:t>Giunto al periodo della pubertà</a:t>
            </a:r>
            <a:r>
              <a:rPr lang="it-IT" sz="2000" dirty="0"/>
              <a:t>, il ragazzo/a dedica normalmente molta attenzione al proprio corpo, sia per ragioni sociali “</a:t>
            </a:r>
            <a:r>
              <a:rPr lang="it-IT" sz="2000" b="1" dirty="0"/>
              <a:t>che figura faccio con gli altri</a:t>
            </a:r>
            <a:r>
              <a:rPr lang="it-IT" sz="2000" dirty="0"/>
              <a:t>?”, sia per ragioni sessuali “</a:t>
            </a:r>
            <a:r>
              <a:rPr lang="it-IT" sz="2000" b="1" dirty="0"/>
              <a:t>gli, o le, piacerò?</a:t>
            </a:r>
            <a:r>
              <a:rPr lang="it-IT" sz="2000" dirty="0"/>
              <a:t>”, sia per ragioni di conoscenza di se stesso “</a:t>
            </a:r>
            <a:r>
              <a:rPr lang="it-IT" sz="2000" b="1" dirty="0"/>
              <a:t>che cosa mi succede?</a:t>
            </a:r>
            <a:r>
              <a:rPr lang="it-IT" sz="2000" dirty="0"/>
              <a:t>”</a:t>
            </a:r>
          </a:p>
          <a:p>
            <a:br>
              <a:rPr lang="it-IT" sz="2000" dirty="0"/>
            </a:br>
            <a:endParaRPr lang="it-IT" sz="2000" dirty="0"/>
          </a:p>
        </p:txBody>
      </p:sp>
      <p:sp>
        <p:nvSpPr>
          <p:cNvPr id="6" name="Segnaposto data 5"/>
          <p:cNvSpPr>
            <a:spLocks noGrp="1"/>
          </p:cNvSpPr>
          <p:nvPr>
            <p:ph type="dt" sz="half" idx="10"/>
          </p:nvPr>
        </p:nvSpPr>
        <p:spPr/>
        <p:txBody>
          <a:bodyPr/>
          <a:lstStyle/>
          <a:p>
            <a:fld id="{A3ED6C00-7D96-464C-B1D5-EDBA7A841C55}"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21</a:t>
            </a:fld>
            <a:endParaRPr lang="it-IT"/>
          </a:p>
        </p:txBody>
      </p:sp>
      <p:pic>
        <p:nvPicPr>
          <p:cNvPr id="20482" name="Picture 2" descr="C:\Users\Master\Desktop\Ultime foto\r35.jpg"/>
          <p:cNvPicPr>
            <a:picLocks noChangeAspect="1" noChangeArrowheads="1"/>
          </p:cNvPicPr>
          <p:nvPr/>
        </p:nvPicPr>
        <p:blipFill>
          <a:blip r:embed="rId2" cstate="print"/>
          <a:srcRect/>
          <a:stretch>
            <a:fillRect/>
          </a:stretch>
        </p:blipFill>
        <p:spPr bwMode="auto">
          <a:xfrm>
            <a:off x="2987824" y="3645023"/>
            <a:ext cx="4248472" cy="2827165"/>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500" fill="hold"/>
                                        <p:tgtEl>
                                          <p:spTgt spid="20482"/>
                                        </p:tgtEl>
                                        <p:attrNameLst>
                                          <p:attrName>ppt_w</p:attrName>
                                        </p:attrNameLst>
                                      </p:cBhvr>
                                      <p:tavLst>
                                        <p:tav tm="0">
                                          <p:val>
                                            <p:fltVal val="0"/>
                                          </p:val>
                                        </p:tav>
                                        <p:tav tm="100000">
                                          <p:val>
                                            <p:strVal val="#ppt_w"/>
                                          </p:val>
                                        </p:tav>
                                      </p:tavLst>
                                    </p:anim>
                                    <p:anim calcmode="lin" valueType="num">
                                      <p:cBhvr>
                                        <p:cTn id="8" dur="500" fill="hold"/>
                                        <p:tgtEl>
                                          <p:spTgt spid="20482"/>
                                        </p:tgtEl>
                                        <p:attrNameLst>
                                          <p:attrName>ppt_h</p:attrName>
                                        </p:attrNameLst>
                                      </p:cBhvr>
                                      <p:tavLst>
                                        <p:tav tm="0">
                                          <p:val>
                                            <p:fltVal val="0"/>
                                          </p:val>
                                        </p:tav>
                                        <p:tav tm="100000">
                                          <p:val>
                                            <p:strVal val="#ppt_h"/>
                                          </p:val>
                                        </p:tav>
                                      </p:tavLst>
                                    </p:anim>
                                    <p:anim calcmode="lin" valueType="num">
                                      <p:cBhvr>
                                        <p:cTn id="9" dur="500" fill="hold"/>
                                        <p:tgtEl>
                                          <p:spTgt spid="20482"/>
                                        </p:tgtEl>
                                        <p:attrNameLst>
                                          <p:attrName>style.rotation</p:attrName>
                                        </p:attrNameLst>
                                      </p:cBhvr>
                                      <p:tavLst>
                                        <p:tav tm="0">
                                          <p:val>
                                            <p:fltVal val="360"/>
                                          </p:val>
                                        </p:tav>
                                        <p:tav tm="100000">
                                          <p:val>
                                            <p:fltVal val="0"/>
                                          </p:val>
                                        </p:tav>
                                      </p:tavLst>
                                    </p:anim>
                                    <p:animEffect transition="in" filter="fade">
                                      <p:cBhvr>
                                        <p:cTn id="10" dur="500"/>
                                        <p:tgtEl>
                                          <p:spTgt spid="2048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648072"/>
          </a:xfrm>
        </p:spPr>
        <p:txBody>
          <a:bodyPr>
            <a:normAutofit/>
          </a:bodyPr>
          <a:lstStyle/>
          <a:p>
            <a:pPr algn="ctr"/>
            <a:r>
              <a:rPr lang="it-IT" sz="3200" b="1" dirty="0">
                <a:solidFill>
                  <a:srgbClr val="FF0000"/>
                </a:solidFill>
              </a:rPr>
              <a:t>Preadolescenza e pensiero</a:t>
            </a:r>
          </a:p>
        </p:txBody>
      </p:sp>
      <p:sp>
        <p:nvSpPr>
          <p:cNvPr id="3" name="Sottotitolo 2"/>
          <p:cNvSpPr>
            <a:spLocks noGrp="1"/>
          </p:cNvSpPr>
          <p:nvPr>
            <p:ph type="subTitle" idx="1"/>
          </p:nvPr>
        </p:nvSpPr>
        <p:spPr>
          <a:xfrm>
            <a:off x="1259632" y="1196752"/>
            <a:ext cx="7560840" cy="4680520"/>
          </a:xfrm>
          <a:solidFill>
            <a:srgbClr val="FFFF00"/>
          </a:solidFill>
          <a:ln w="25400">
            <a:solidFill>
              <a:schemeClr val="accent1"/>
            </a:solidFill>
          </a:ln>
        </p:spPr>
        <p:txBody>
          <a:bodyPr>
            <a:noAutofit/>
          </a:bodyPr>
          <a:lstStyle/>
          <a:p>
            <a:pPr algn="ctr"/>
            <a:r>
              <a:rPr lang="it-IT" sz="2000" b="1" dirty="0">
                <a:solidFill>
                  <a:srgbClr val="0070C0"/>
                </a:solidFill>
              </a:rPr>
              <a:t>Abbiamo il passaggio dal PENSIERO CONCRETO (bisogno di fare riferimento ad esperienze concrete da lui vissute), al PENSIERO ASTRATTO. E’ il pensiero Ipotetico Deduttivo. </a:t>
            </a:r>
          </a:p>
          <a:p>
            <a:pPr algn="just"/>
            <a:r>
              <a:rPr lang="it-IT" sz="2000" b="1" dirty="0">
                <a:solidFill>
                  <a:srgbClr val="FF0000"/>
                </a:solidFill>
              </a:rPr>
              <a:t>Questo tipo di pensiero </a:t>
            </a:r>
            <a:r>
              <a:rPr lang="it-IT" sz="2000" dirty="0"/>
              <a:t>è indipendente dall’esistenza di una realtà concreta. Ovvero per pensare a qualcosa non occorre che ci sia qualcosa! </a:t>
            </a:r>
          </a:p>
          <a:p>
            <a:pPr algn="just"/>
            <a:r>
              <a:rPr lang="it-IT" sz="2000" b="1" dirty="0">
                <a:solidFill>
                  <a:srgbClr val="FF0000"/>
                </a:solidFill>
              </a:rPr>
              <a:t>Ora la mente del giovane apprendista </a:t>
            </a:r>
            <a:r>
              <a:rPr lang="it-IT" sz="2000" dirty="0"/>
              <a:t>è in grado di lavorare sulle idee pure. In questa fase si sviluppa maggiormente la sua creatività e la sua fantasia fino ad arrivare alle illusioni! Crede di poter creare un mondo tutto suo. </a:t>
            </a:r>
          </a:p>
          <a:p>
            <a:pPr algn="just"/>
            <a:r>
              <a:rPr lang="it-IT" sz="2000" b="1" dirty="0">
                <a:solidFill>
                  <a:srgbClr val="FF0000"/>
                </a:solidFill>
              </a:rPr>
              <a:t>E’ spesso l’illusione </a:t>
            </a:r>
            <a:r>
              <a:rPr lang="it-IT" sz="2000" dirty="0"/>
              <a:t>di un mondo che corrisponde ai suoi schemi mentali, ponendo in ombra il suo “GIUDIZIO </a:t>
            </a:r>
            <a:r>
              <a:rPr lang="it-IT" sz="2000" dirty="0" err="1"/>
              <a:t>DI</a:t>
            </a:r>
            <a:r>
              <a:rPr lang="it-IT" sz="2000" dirty="0"/>
              <a:t> REALTA’”. </a:t>
            </a:r>
          </a:p>
          <a:p>
            <a:pPr algn="just"/>
            <a:r>
              <a:rPr lang="it-IT" sz="2000" b="1" dirty="0">
                <a:solidFill>
                  <a:srgbClr val="FF0000"/>
                </a:solidFill>
              </a:rPr>
              <a:t>Poi piano piano</a:t>
            </a:r>
            <a:r>
              <a:rPr lang="it-IT" sz="2000" dirty="0"/>
              <a:t>, la sua visione della vita cambia e il pensiero astratto finisce con l’adeguarsi alla realtà concreta.</a:t>
            </a:r>
          </a:p>
          <a:p>
            <a:br>
              <a:rPr lang="it-IT" sz="2000" dirty="0"/>
            </a:br>
            <a:endParaRPr lang="it-IT" sz="2000" dirty="0"/>
          </a:p>
        </p:txBody>
      </p:sp>
      <p:sp>
        <p:nvSpPr>
          <p:cNvPr id="6" name="Segnaposto data 5"/>
          <p:cNvSpPr>
            <a:spLocks noGrp="1"/>
          </p:cNvSpPr>
          <p:nvPr>
            <p:ph type="dt" sz="half" idx="10"/>
          </p:nvPr>
        </p:nvSpPr>
        <p:spPr/>
        <p:txBody>
          <a:bodyPr/>
          <a:lstStyle/>
          <a:p>
            <a:fld id="{60589758-9539-4E1A-9029-4045C56FEF7E}"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22</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76064"/>
          </a:xfrm>
        </p:spPr>
        <p:txBody>
          <a:bodyPr>
            <a:normAutofit fontScale="90000"/>
          </a:bodyPr>
          <a:lstStyle/>
          <a:p>
            <a:pPr algn="ctr"/>
            <a:r>
              <a:rPr lang="it-IT" sz="3200" b="1" dirty="0">
                <a:solidFill>
                  <a:srgbClr val="FF0000"/>
                </a:solidFill>
              </a:rPr>
              <a:t>Preadolescenza e gruppo dei “pari”</a:t>
            </a:r>
          </a:p>
        </p:txBody>
      </p:sp>
      <p:sp>
        <p:nvSpPr>
          <p:cNvPr id="3" name="Sottotitolo 2"/>
          <p:cNvSpPr>
            <a:spLocks noGrp="1"/>
          </p:cNvSpPr>
          <p:nvPr>
            <p:ph type="subTitle" idx="1"/>
          </p:nvPr>
        </p:nvSpPr>
        <p:spPr>
          <a:xfrm>
            <a:off x="1259632" y="3140968"/>
            <a:ext cx="7560840" cy="3024336"/>
          </a:xfrm>
          <a:solidFill>
            <a:srgbClr val="FFFF00"/>
          </a:solidFill>
          <a:ln w="25400">
            <a:solidFill>
              <a:schemeClr val="accent1"/>
            </a:solidFill>
          </a:ln>
        </p:spPr>
        <p:txBody>
          <a:bodyPr>
            <a:noAutofit/>
          </a:bodyPr>
          <a:lstStyle/>
          <a:p>
            <a:pPr algn="ctr"/>
            <a:r>
              <a:rPr lang="it-IT" sz="2000" b="1" dirty="0">
                <a:solidFill>
                  <a:srgbClr val="0070C0"/>
                </a:solidFill>
              </a:rPr>
              <a:t>Per il preadolescente prima e per l’adolescente poi in modo particolare il “gruppo” è TUTTO.</a:t>
            </a:r>
          </a:p>
          <a:p>
            <a:pPr algn="just"/>
            <a:r>
              <a:rPr lang="it-IT" sz="2000" b="1" dirty="0">
                <a:solidFill>
                  <a:srgbClr val="FF0000"/>
                </a:solidFill>
              </a:rPr>
              <a:t>Nel gruppo il ragazzo </a:t>
            </a:r>
            <a:r>
              <a:rPr lang="it-IT" sz="2000" dirty="0"/>
              <a:t>trova chi come lui sta cercando qualcosa, si sente capito, uguale agli altri (senso di appartenenza). Si sente protetto, sperimenta l’amicizia, ma anche le delusioni ad essa legate, l’infedeltà.</a:t>
            </a:r>
          </a:p>
          <a:p>
            <a:pPr algn="just"/>
            <a:r>
              <a:rPr lang="it-IT" sz="2000" b="1" dirty="0">
                <a:solidFill>
                  <a:srgbClr val="FF0000"/>
                </a:solidFill>
              </a:rPr>
              <a:t>Dall’egocentrismo</a:t>
            </a:r>
            <a:r>
              <a:rPr lang="it-IT" sz="2000" dirty="0"/>
              <a:t> abbiamo il passaggio alla collaborazione, alla reciprocità.</a:t>
            </a:r>
          </a:p>
          <a:p>
            <a:pPr algn="just"/>
            <a:r>
              <a:rPr lang="it-IT" sz="2000" b="1" dirty="0">
                <a:solidFill>
                  <a:srgbClr val="FF0000"/>
                </a:solidFill>
              </a:rPr>
              <a:t>Vi è una diversità </a:t>
            </a:r>
            <a:r>
              <a:rPr lang="it-IT" sz="2000" dirty="0"/>
              <a:t>nello sviluppo sociale tra maschi e femmine, dopo i nove anni, sono diverse le modalità dei comportamenti</a:t>
            </a:r>
            <a:br>
              <a:rPr lang="it-IT" sz="2000" dirty="0"/>
            </a:br>
            <a:endParaRPr lang="it-IT" sz="2000" dirty="0"/>
          </a:p>
        </p:txBody>
      </p:sp>
      <p:sp>
        <p:nvSpPr>
          <p:cNvPr id="6" name="Segnaposto data 5"/>
          <p:cNvSpPr>
            <a:spLocks noGrp="1"/>
          </p:cNvSpPr>
          <p:nvPr>
            <p:ph type="dt" sz="half" idx="10"/>
          </p:nvPr>
        </p:nvSpPr>
        <p:spPr/>
        <p:txBody>
          <a:bodyPr/>
          <a:lstStyle/>
          <a:p>
            <a:fld id="{403B7F33-B31F-431F-8CEF-E8B5516E0FAF}"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23</a:t>
            </a:fld>
            <a:endParaRPr lang="it-IT"/>
          </a:p>
        </p:txBody>
      </p:sp>
      <p:pic>
        <p:nvPicPr>
          <p:cNvPr id="21506" name="Picture 2" descr="C:\Users\Master\Desktop\Ultime foto\r26.jpg"/>
          <p:cNvPicPr>
            <a:picLocks noChangeAspect="1" noChangeArrowheads="1"/>
          </p:cNvPicPr>
          <p:nvPr/>
        </p:nvPicPr>
        <p:blipFill>
          <a:blip r:embed="rId2" cstate="print"/>
          <a:srcRect/>
          <a:stretch>
            <a:fillRect/>
          </a:stretch>
        </p:blipFill>
        <p:spPr bwMode="auto">
          <a:xfrm>
            <a:off x="3203848" y="908720"/>
            <a:ext cx="3168352" cy="2108394"/>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ppt_w</p:attrName>
                                        </p:attrNameLst>
                                      </p:cBhvr>
                                      <p:tavLst>
                                        <p:tav tm="0">
                                          <p:val>
                                            <p:fltVal val="0"/>
                                          </p:val>
                                        </p:tav>
                                        <p:tav tm="100000">
                                          <p:val>
                                            <p:strVal val="#ppt_w"/>
                                          </p:val>
                                        </p:tav>
                                      </p:tavLst>
                                    </p:anim>
                                    <p:anim calcmode="lin" valueType="num">
                                      <p:cBhvr>
                                        <p:cTn id="8" dur="500" fill="hold"/>
                                        <p:tgtEl>
                                          <p:spTgt spid="21506"/>
                                        </p:tgtEl>
                                        <p:attrNameLst>
                                          <p:attrName>ppt_h</p:attrName>
                                        </p:attrNameLst>
                                      </p:cBhvr>
                                      <p:tavLst>
                                        <p:tav tm="0">
                                          <p:val>
                                            <p:fltVal val="0"/>
                                          </p:val>
                                        </p:tav>
                                        <p:tav tm="100000">
                                          <p:val>
                                            <p:strVal val="#ppt_h"/>
                                          </p:val>
                                        </p:tav>
                                      </p:tavLst>
                                    </p:anim>
                                    <p:anim calcmode="lin" valueType="num">
                                      <p:cBhvr>
                                        <p:cTn id="9" dur="500" fill="hold"/>
                                        <p:tgtEl>
                                          <p:spTgt spid="21506"/>
                                        </p:tgtEl>
                                        <p:attrNameLst>
                                          <p:attrName>style.rotation</p:attrName>
                                        </p:attrNameLst>
                                      </p:cBhvr>
                                      <p:tavLst>
                                        <p:tav tm="0">
                                          <p:val>
                                            <p:fltVal val="360"/>
                                          </p:val>
                                        </p:tav>
                                        <p:tav tm="100000">
                                          <p:val>
                                            <p:fltVal val="0"/>
                                          </p:val>
                                        </p:tav>
                                      </p:tavLst>
                                    </p:anim>
                                    <p:animEffect transition="in" filter="fade">
                                      <p:cBhvr>
                                        <p:cTn id="10" dur="500"/>
                                        <p:tgtEl>
                                          <p:spTgt spid="2150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76064"/>
          </a:xfrm>
        </p:spPr>
        <p:txBody>
          <a:bodyPr>
            <a:normAutofit fontScale="90000"/>
          </a:bodyPr>
          <a:lstStyle/>
          <a:p>
            <a:pPr algn="ctr"/>
            <a:r>
              <a:rPr lang="it-IT" sz="3200" b="1" dirty="0">
                <a:solidFill>
                  <a:srgbClr val="FF0000"/>
                </a:solidFill>
              </a:rPr>
              <a:t>Preadolescenza e ambiente sociale</a:t>
            </a:r>
          </a:p>
        </p:txBody>
      </p:sp>
      <p:sp>
        <p:nvSpPr>
          <p:cNvPr id="3" name="Sottotitolo 2"/>
          <p:cNvSpPr>
            <a:spLocks noGrp="1"/>
          </p:cNvSpPr>
          <p:nvPr>
            <p:ph type="subTitle" idx="1"/>
          </p:nvPr>
        </p:nvSpPr>
        <p:spPr>
          <a:xfrm>
            <a:off x="1187624" y="980728"/>
            <a:ext cx="7560840" cy="2592288"/>
          </a:xfrm>
          <a:solidFill>
            <a:srgbClr val="FFFF00"/>
          </a:solidFill>
          <a:ln w="25400">
            <a:solidFill>
              <a:schemeClr val="accent1"/>
            </a:solidFill>
          </a:ln>
        </p:spPr>
        <p:txBody>
          <a:bodyPr>
            <a:noAutofit/>
          </a:bodyPr>
          <a:lstStyle/>
          <a:p>
            <a:pPr algn="just"/>
            <a:r>
              <a:rPr lang="it-IT" sz="2000" b="1" dirty="0">
                <a:solidFill>
                  <a:srgbClr val="FF0000"/>
                </a:solidFill>
              </a:rPr>
              <a:t>E’ in questo periodo </a:t>
            </a:r>
            <a:r>
              <a:rPr lang="it-IT" sz="2000" dirty="0"/>
              <a:t>che confronta la sua famiglia con quella degli altri, i suoi genitori con quelli degli amici. E’ in questo periodo che gli amici sono importanti e sono spesso fonte di momenti di crisi. </a:t>
            </a:r>
          </a:p>
          <a:p>
            <a:pPr algn="just"/>
            <a:r>
              <a:rPr lang="it-IT" sz="2000" b="1" dirty="0">
                <a:solidFill>
                  <a:srgbClr val="FF0000"/>
                </a:solidFill>
              </a:rPr>
              <a:t>E’ il momento </a:t>
            </a:r>
            <a:r>
              <a:rPr lang="it-IT" sz="2000" dirty="0"/>
              <a:t>in cui si crede che se si ha tanti amici, si vale di più. C’è quindi più una ricerca di “</a:t>
            </a:r>
            <a:r>
              <a:rPr lang="it-IT" sz="2000" b="1" dirty="0"/>
              <a:t>quantità</a:t>
            </a:r>
            <a:r>
              <a:rPr lang="it-IT" sz="2000" dirty="0"/>
              <a:t>” che di “</a:t>
            </a:r>
            <a:r>
              <a:rPr lang="it-IT" sz="2000" b="1" dirty="0"/>
              <a:t>qualità</a:t>
            </a:r>
            <a:r>
              <a:rPr lang="it-IT" sz="2000" dirty="0"/>
              <a:t>”. Spesso la scelta degli amici non è condivisa dai genitori!</a:t>
            </a:r>
          </a:p>
          <a:p>
            <a:pPr algn="just"/>
            <a:r>
              <a:rPr lang="it-IT" sz="2000" b="1" dirty="0">
                <a:solidFill>
                  <a:srgbClr val="FF0000"/>
                </a:solidFill>
              </a:rPr>
              <a:t>L’ambiente socio-culturale </a:t>
            </a:r>
            <a:r>
              <a:rPr lang="it-IT" sz="2000" dirty="0"/>
              <a:t>in cui il ragazzo vive condiziona lo sviluppo del suo carattere e della sua personalità.</a:t>
            </a:r>
          </a:p>
          <a:p>
            <a:pPr algn="just"/>
            <a:br>
              <a:rPr lang="it-IT" sz="2000" dirty="0"/>
            </a:br>
            <a:endParaRPr lang="it-IT" sz="2000" dirty="0"/>
          </a:p>
        </p:txBody>
      </p:sp>
      <p:sp>
        <p:nvSpPr>
          <p:cNvPr id="6" name="Segnaposto data 5"/>
          <p:cNvSpPr>
            <a:spLocks noGrp="1"/>
          </p:cNvSpPr>
          <p:nvPr>
            <p:ph type="dt" sz="half" idx="10"/>
          </p:nvPr>
        </p:nvSpPr>
        <p:spPr/>
        <p:txBody>
          <a:bodyPr/>
          <a:lstStyle/>
          <a:p>
            <a:fld id="{1F36485E-C45E-4FAC-A501-151E56C0BBCD}"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24</a:t>
            </a:fld>
            <a:endParaRPr lang="it-IT"/>
          </a:p>
        </p:txBody>
      </p:sp>
      <p:pic>
        <p:nvPicPr>
          <p:cNvPr id="22530" name="Picture 2" descr="C:\Users\Master\Desktop\Ultime foto\r28.jpg"/>
          <p:cNvPicPr>
            <a:picLocks noChangeAspect="1" noChangeArrowheads="1"/>
          </p:cNvPicPr>
          <p:nvPr/>
        </p:nvPicPr>
        <p:blipFill>
          <a:blip r:embed="rId2" cstate="print"/>
          <a:srcRect/>
          <a:stretch>
            <a:fillRect/>
          </a:stretch>
        </p:blipFill>
        <p:spPr bwMode="auto">
          <a:xfrm>
            <a:off x="2843808" y="3645024"/>
            <a:ext cx="4328351" cy="2880320"/>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fltVal val="0"/>
                                          </p:val>
                                        </p:tav>
                                        <p:tav tm="100000">
                                          <p:val>
                                            <p:strVal val="#ppt_h"/>
                                          </p:val>
                                        </p:tav>
                                      </p:tavLst>
                                    </p:anim>
                                    <p:anim calcmode="lin" valueType="num">
                                      <p:cBhvr>
                                        <p:cTn id="9" dur="500" fill="hold"/>
                                        <p:tgtEl>
                                          <p:spTgt spid="22530"/>
                                        </p:tgtEl>
                                        <p:attrNameLst>
                                          <p:attrName>style.rotation</p:attrName>
                                        </p:attrNameLst>
                                      </p:cBhvr>
                                      <p:tavLst>
                                        <p:tav tm="0">
                                          <p:val>
                                            <p:fltVal val="360"/>
                                          </p:val>
                                        </p:tav>
                                        <p:tav tm="100000">
                                          <p:val>
                                            <p:fltVal val="0"/>
                                          </p:val>
                                        </p:tav>
                                      </p:tavLst>
                                    </p:anim>
                                    <p:animEffect transition="in" filter="fade">
                                      <p:cBhvr>
                                        <p:cTn id="10" dur="500"/>
                                        <p:tgtEl>
                                          <p:spTgt spid="22530"/>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3608" y="188640"/>
            <a:ext cx="7910696" cy="576064"/>
          </a:xfrm>
        </p:spPr>
        <p:txBody>
          <a:bodyPr>
            <a:normAutofit fontScale="90000"/>
          </a:bodyPr>
          <a:lstStyle/>
          <a:p>
            <a:pPr algn="ctr"/>
            <a:r>
              <a:rPr lang="it-IT" sz="3200" b="1" dirty="0">
                <a:solidFill>
                  <a:srgbClr val="FF0000"/>
                </a:solidFill>
              </a:rPr>
              <a:t>Preadolescenza e scoperta della sessualità</a:t>
            </a:r>
          </a:p>
        </p:txBody>
      </p:sp>
      <p:sp>
        <p:nvSpPr>
          <p:cNvPr id="3" name="Sottotitolo 2"/>
          <p:cNvSpPr>
            <a:spLocks noGrp="1"/>
          </p:cNvSpPr>
          <p:nvPr>
            <p:ph type="subTitle" idx="1"/>
          </p:nvPr>
        </p:nvSpPr>
        <p:spPr>
          <a:xfrm>
            <a:off x="1259632" y="3068960"/>
            <a:ext cx="7560840" cy="3312368"/>
          </a:xfrm>
          <a:solidFill>
            <a:srgbClr val="FFFF00"/>
          </a:solidFill>
          <a:ln w="25400">
            <a:solidFill>
              <a:schemeClr val="accent1"/>
            </a:solidFill>
          </a:ln>
        </p:spPr>
        <p:txBody>
          <a:bodyPr>
            <a:noAutofit/>
          </a:bodyPr>
          <a:lstStyle/>
          <a:p>
            <a:pPr algn="just"/>
            <a:r>
              <a:rPr lang="it-IT" sz="2000" b="1" dirty="0">
                <a:solidFill>
                  <a:srgbClr val="FF0000"/>
                </a:solidFill>
              </a:rPr>
              <a:t>Fino verso i 9/10 anni i bambini </a:t>
            </a:r>
            <a:r>
              <a:rPr lang="it-IT" sz="2000" dirty="0"/>
              <a:t>non prestano particolare attenzione al loro corpo (Freud lo chiama periodo di Latenza). </a:t>
            </a:r>
          </a:p>
          <a:p>
            <a:pPr algn="just"/>
            <a:r>
              <a:rPr lang="it-IT" sz="2000" b="1" dirty="0">
                <a:solidFill>
                  <a:srgbClr val="FF0000"/>
                </a:solidFill>
              </a:rPr>
              <a:t>Attorno a questa età </a:t>
            </a:r>
            <a:r>
              <a:rPr lang="it-IT" sz="2000" dirty="0"/>
              <a:t>gli ormoni preposti allo sviluppo della sessualità iniziano il loro lavoro provocando non solo il cambiamento fisiologico (crescita delle caratteristiche sessuali primarie e secondarie), ma anche e soprattutto un cambiamento psicologico (il ragazzo prende piene consapevolezza del suo essere maschio o femmina).</a:t>
            </a:r>
          </a:p>
          <a:p>
            <a:pPr algn="just"/>
            <a:r>
              <a:rPr lang="it-IT" sz="2000" b="1" dirty="0">
                <a:solidFill>
                  <a:srgbClr val="FF0000"/>
                </a:solidFill>
              </a:rPr>
              <a:t>Nasce a questo punto </a:t>
            </a:r>
            <a:r>
              <a:rPr lang="it-IT" sz="2000" dirty="0"/>
              <a:t>un particolare interesse verso il sesso, il desiderio di conoscere il proprio corpo e quello degli altri, nascono sentimenti e turbamenti piacevoli,  ma sconosciuti, difficili da affrontare.</a:t>
            </a:r>
          </a:p>
          <a:p>
            <a:pPr algn="just"/>
            <a:br>
              <a:rPr lang="it-IT" sz="2000" dirty="0"/>
            </a:br>
            <a:endParaRPr lang="it-IT" sz="2000" dirty="0"/>
          </a:p>
        </p:txBody>
      </p:sp>
      <p:sp>
        <p:nvSpPr>
          <p:cNvPr id="6" name="Segnaposto data 5"/>
          <p:cNvSpPr>
            <a:spLocks noGrp="1"/>
          </p:cNvSpPr>
          <p:nvPr>
            <p:ph type="dt" sz="half" idx="10"/>
          </p:nvPr>
        </p:nvSpPr>
        <p:spPr/>
        <p:txBody>
          <a:bodyPr/>
          <a:lstStyle/>
          <a:p>
            <a:fld id="{24C96288-2AB6-4BED-8888-AECE0EA2EF6B}"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25</a:t>
            </a:fld>
            <a:endParaRPr lang="it-IT"/>
          </a:p>
        </p:txBody>
      </p:sp>
      <p:pic>
        <p:nvPicPr>
          <p:cNvPr id="23554" name="Picture 2" descr="C:\Users\Master\Desktop\Ultime foto\r29.jpg"/>
          <p:cNvPicPr>
            <a:picLocks noChangeAspect="1" noChangeArrowheads="1"/>
          </p:cNvPicPr>
          <p:nvPr/>
        </p:nvPicPr>
        <p:blipFill>
          <a:blip r:embed="rId2" cstate="print"/>
          <a:srcRect/>
          <a:stretch>
            <a:fillRect/>
          </a:stretch>
        </p:blipFill>
        <p:spPr bwMode="auto">
          <a:xfrm>
            <a:off x="3347864" y="836712"/>
            <a:ext cx="3158451" cy="2088232"/>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500" fill="hold"/>
                                        <p:tgtEl>
                                          <p:spTgt spid="23554"/>
                                        </p:tgtEl>
                                        <p:attrNameLst>
                                          <p:attrName>ppt_w</p:attrName>
                                        </p:attrNameLst>
                                      </p:cBhvr>
                                      <p:tavLst>
                                        <p:tav tm="0">
                                          <p:val>
                                            <p:fltVal val="0"/>
                                          </p:val>
                                        </p:tav>
                                        <p:tav tm="100000">
                                          <p:val>
                                            <p:strVal val="#ppt_w"/>
                                          </p:val>
                                        </p:tav>
                                      </p:tavLst>
                                    </p:anim>
                                    <p:anim calcmode="lin" valueType="num">
                                      <p:cBhvr>
                                        <p:cTn id="8" dur="500" fill="hold"/>
                                        <p:tgtEl>
                                          <p:spTgt spid="23554"/>
                                        </p:tgtEl>
                                        <p:attrNameLst>
                                          <p:attrName>ppt_h</p:attrName>
                                        </p:attrNameLst>
                                      </p:cBhvr>
                                      <p:tavLst>
                                        <p:tav tm="0">
                                          <p:val>
                                            <p:fltVal val="0"/>
                                          </p:val>
                                        </p:tav>
                                        <p:tav tm="100000">
                                          <p:val>
                                            <p:strVal val="#ppt_h"/>
                                          </p:val>
                                        </p:tav>
                                      </p:tavLst>
                                    </p:anim>
                                    <p:anim calcmode="lin" valueType="num">
                                      <p:cBhvr>
                                        <p:cTn id="9" dur="500" fill="hold"/>
                                        <p:tgtEl>
                                          <p:spTgt spid="23554"/>
                                        </p:tgtEl>
                                        <p:attrNameLst>
                                          <p:attrName>style.rotation</p:attrName>
                                        </p:attrNameLst>
                                      </p:cBhvr>
                                      <p:tavLst>
                                        <p:tav tm="0">
                                          <p:val>
                                            <p:fltVal val="360"/>
                                          </p:val>
                                        </p:tav>
                                        <p:tav tm="100000">
                                          <p:val>
                                            <p:fltVal val="0"/>
                                          </p:val>
                                        </p:tav>
                                      </p:tavLst>
                                    </p:anim>
                                    <p:animEffect transition="in" filter="fade">
                                      <p:cBhvr>
                                        <p:cTn id="10" dur="500"/>
                                        <p:tgtEl>
                                          <p:spTgt spid="2355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3608" y="188640"/>
            <a:ext cx="7910696" cy="648072"/>
          </a:xfrm>
        </p:spPr>
        <p:txBody>
          <a:bodyPr>
            <a:normAutofit/>
          </a:bodyPr>
          <a:lstStyle/>
          <a:p>
            <a:pPr algn="ctr"/>
            <a:r>
              <a:rPr lang="it-IT" sz="3200" b="1" dirty="0">
                <a:solidFill>
                  <a:srgbClr val="FF0000"/>
                </a:solidFill>
              </a:rPr>
              <a:t>Preadolescenza e scoperta dell’altro</a:t>
            </a:r>
          </a:p>
        </p:txBody>
      </p:sp>
      <p:sp>
        <p:nvSpPr>
          <p:cNvPr id="3" name="Sottotitolo 2"/>
          <p:cNvSpPr>
            <a:spLocks noGrp="1"/>
          </p:cNvSpPr>
          <p:nvPr>
            <p:ph type="subTitle" idx="1"/>
          </p:nvPr>
        </p:nvSpPr>
        <p:spPr>
          <a:xfrm>
            <a:off x="1259632" y="1052736"/>
            <a:ext cx="7560840" cy="2952328"/>
          </a:xfrm>
          <a:solidFill>
            <a:srgbClr val="FFFF00"/>
          </a:solidFill>
          <a:ln w="25400">
            <a:solidFill>
              <a:schemeClr val="accent1"/>
            </a:solidFill>
          </a:ln>
        </p:spPr>
        <p:txBody>
          <a:bodyPr>
            <a:noAutofit/>
          </a:bodyPr>
          <a:lstStyle/>
          <a:p>
            <a:pPr algn="just"/>
            <a:r>
              <a:rPr lang="it-IT" sz="2000" b="1" dirty="0">
                <a:solidFill>
                  <a:srgbClr val="FF0000"/>
                </a:solidFill>
              </a:rPr>
              <a:t>I cambiamenti di un ragazzino </a:t>
            </a:r>
            <a:r>
              <a:rPr lang="it-IT" sz="2000" dirty="0"/>
              <a:t>e di una ragazzina nel loro corpo non sono avvenimenti facili da accettare, anche se i ragazzi sembrano indifferenti a tutto. </a:t>
            </a:r>
          </a:p>
          <a:p>
            <a:pPr algn="just"/>
            <a:r>
              <a:rPr lang="it-IT" sz="2000" b="1" dirty="0">
                <a:solidFill>
                  <a:srgbClr val="FF0000"/>
                </a:solidFill>
              </a:rPr>
              <a:t>Si tenga presente </a:t>
            </a:r>
            <a:r>
              <a:rPr lang="it-IT" sz="2000" dirty="0"/>
              <a:t>che spesso lo sviluppo sessuale e la maturità psicologica non avviene di pari passo, così ci si può sentire bambini imprigionati in un corpo da adulti e viceversa.</a:t>
            </a:r>
          </a:p>
          <a:p>
            <a:pPr algn="just"/>
            <a:r>
              <a:rPr lang="it-IT" sz="2000" b="1" dirty="0">
                <a:solidFill>
                  <a:srgbClr val="FF0000"/>
                </a:solidFill>
              </a:rPr>
              <a:t>Importantissima in questa fase </a:t>
            </a:r>
            <a:r>
              <a:rPr lang="it-IT" sz="2000" dirty="0"/>
              <a:t>è la scoperta dell’altro come “</a:t>
            </a:r>
            <a:r>
              <a:rPr lang="it-IT" sz="2000" b="1" dirty="0"/>
              <a:t>oggetto d’amore</a:t>
            </a:r>
            <a:r>
              <a:rPr lang="it-IT" sz="2000" dirty="0"/>
              <a:t>”. Queste sensazioni nuove, molto forti, piacevoli, di paura, di ansia, sono la strada per scoprire la capacità di AMARE.</a:t>
            </a:r>
          </a:p>
          <a:p>
            <a:pPr algn="just"/>
            <a:br>
              <a:rPr lang="it-IT" sz="2000" dirty="0"/>
            </a:br>
            <a:endParaRPr lang="it-IT" sz="2000" dirty="0"/>
          </a:p>
        </p:txBody>
      </p:sp>
      <p:sp>
        <p:nvSpPr>
          <p:cNvPr id="6" name="Segnaposto data 5"/>
          <p:cNvSpPr>
            <a:spLocks noGrp="1"/>
          </p:cNvSpPr>
          <p:nvPr>
            <p:ph type="dt" sz="half" idx="10"/>
          </p:nvPr>
        </p:nvSpPr>
        <p:spPr/>
        <p:txBody>
          <a:bodyPr/>
          <a:lstStyle/>
          <a:p>
            <a:fld id="{CB61FE64-7102-4575-9DA0-077190C9833D}"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26</a:t>
            </a:fld>
            <a:endParaRPr lang="it-IT"/>
          </a:p>
        </p:txBody>
      </p:sp>
      <p:pic>
        <p:nvPicPr>
          <p:cNvPr id="2050" name="Picture 2" descr="C:\Users\Master\Desktop\Immagine2.jpg"/>
          <p:cNvPicPr>
            <a:picLocks noChangeAspect="1" noChangeArrowheads="1"/>
          </p:cNvPicPr>
          <p:nvPr/>
        </p:nvPicPr>
        <p:blipFill>
          <a:blip r:embed="rId2" cstate="print"/>
          <a:srcRect/>
          <a:stretch>
            <a:fillRect/>
          </a:stretch>
        </p:blipFill>
        <p:spPr bwMode="auto">
          <a:xfrm>
            <a:off x="3131840" y="4077072"/>
            <a:ext cx="4024162" cy="237626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heel(4)">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1000"/>
                                        <p:tgtEl>
                                          <p:spTgt spid="3">
                                            <p:txEl>
                                              <p:pRg st="3" end="3"/>
                                            </p:txEl>
                                          </p:spTgt>
                                        </p:tgtEl>
                                      </p:cBhvr>
                                    </p:animEffect>
                                    <p:anim calcmode="lin" valueType="num">
                                      <p:cBhvr>
                                        <p:cTn id="4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3608" y="0"/>
            <a:ext cx="7910696" cy="1052736"/>
          </a:xfrm>
        </p:spPr>
        <p:txBody>
          <a:bodyPr>
            <a:normAutofit fontScale="90000"/>
          </a:bodyPr>
          <a:lstStyle/>
          <a:p>
            <a:pPr algn="ctr"/>
            <a:r>
              <a:rPr lang="it-IT" sz="3200" b="1" dirty="0">
                <a:solidFill>
                  <a:srgbClr val="FF0000"/>
                </a:solidFill>
              </a:rPr>
              <a:t>Preadolescenza e cambiamenti </a:t>
            </a:r>
            <a:br>
              <a:rPr lang="it-IT" sz="3200" b="1" dirty="0">
                <a:solidFill>
                  <a:srgbClr val="FF0000"/>
                </a:solidFill>
              </a:rPr>
            </a:br>
            <a:r>
              <a:rPr lang="it-IT" sz="3200" b="1" dirty="0">
                <a:solidFill>
                  <a:srgbClr val="FF0000"/>
                </a:solidFill>
              </a:rPr>
              <a:t>affettivi ed emotivi</a:t>
            </a:r>
          </a:p>
        </p:txBody>
      </p:sp>
      <p:sp>
        <p:nvSpPr>
          <p:cNvPr id="3" name="Sottotitolo 2"/>
          <p:cNvSpPr>
            <a:spLocks noGrp="1"/>
          </p:cNvSpPr>
          <p:nvPr>
            <p:ph type="subTitle" idx="1"/>
          </p:nvPr>
        </p:nvSpPr>
        <p:spPr>
          <a:xfrm>
            <a:off x="1259632" y="3068960"/>
            <a:ext cx="7560840" cy="3312368"/>
          </a:xfrm>
          <a:solidFill>
            <a:srgbClr val="FFFF00"/>
          </a:solidFill>
          <a:ln w="25400">
            <a:solidFill>
              <a:schemeClr val="accent1"/>
            </a:solidFill>
          </a:ln>
        </p:spPr>
        <p:txBody>
          <a:bodyPr>
            <a:noAutofit/>
          </a:bodyPr>
          <a:lstStyle/>
          <a:p>
            <a:pPr algn="ctr"/>
            <a:r>
              <a:rPr lang="it-IT" sz="2000" b="1" dirty="0">
                <a:solidFill>
                  <a:srgbClr val="0070C0"/>
                </a:solidFill>
              </a:rPr>
              <a:t>I ragazzi sono fragili sotto l’aspetto emotivo ed affettivo, proprio perché stanno sperimentando e conoscendo se stessi e gli altri,  stanno cercando di costruirsi delle sicurezze.</a:t>
            </a:r>
          </a:p>
          <a:p>
            <a:pPr algn="just"/>
            <a:r>
              <a:rPr lang="it-IT" sz="2000" b="1" dirty="0">
                <a:solidFill>
                  <a:srgbClr val="FF0000"/>
                </a:solidFill>
              </a:rPr>
              <a:t>Ma per capire meglio </a:t>
            </a:r>
            <a:r>
              <a:rPr lang="it-IT" sz="2000" dirty="0"/>
              <a:t>vediamo cosa vuol dire AFFETTIVO ed EMOTIVO.</a:t>
            </a:r>
          </a:p>
          <a:p>
            <a:pPr algn="just"/>
            <a:r>
              <a:rPr lang="it-IT" sz="2000" b="1" dirty="0">
                <a:solidFill>
                  <a:srgbClr val="FF0000"/>
                </a:solidFill>
              </a:rPr>
              <a:t>AFFETTIVITA’: </a:t>
            </a:r>
            <a:r>
              <a:rPr lang="it-IT" sz="2000" dirty="0"/>
              <a:t>L’affettività è un termine della psicologia che circoscrive il campo dei sentimenti umani, delle emozioni e dell’umore dell’individuo.</a:t>
            </a:r>
          </a:p>
          <a:p>
            <a:pPr algn="just"/>
            <a:r>
              <a:rPr lang="it-IT" sz="2000" b="1" dirty="0">
                <a:solidFill>
                  <a:srgbClr val="FF0000"/>
                </a:solidFill>
              </a:rPr>
              <a:t>Alcuni esempi: </a:t>
            </a:r>
            <a:r>
              <a:rPr lang="it-IT" sz="2000" dirty="0"/>
              <a:t>simpatie, antipatie, prevenzioni, preoccupazioni, senso di soddisfazione o insoddisfazione</a:t>
            </a:r>
          </a:p>
          <a:p>
            <a:pPr algn="just"/>
            <a:br>
              <a:rPr lang="it-IT" sz="2000" dirty="0"/>
            </a:br>
            <a:endParaRPr lang="it-IT" sz="2000" dirty="0"/>
          </a:p>
        </p:txBody>
      </p:sp>
      <p:sp>
        <p:nvSpPr>
          <p:cNvPr id="6" name="Segnaposto data 5"/>
          <p:cNvSpPr>
            <a:spLocks noGrp="1"/>
          </p:cNvSpPr>
          <p:nvPr>
            <p:ph type="dt" sz="half" idx="10"/>
          </p:nvPr>
        </p:nvSpPr>
        <p:spPr/>
        <p:txBody>
          <a:bodyPr/>
          <a:lstStyle/>
          <a:p>
            <a:fld id="{E18A7C26-B6B4-47D3-A2FF-828E496AA8A5}"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27</a:t>
            </a:fld>
            <a:endParaRPr lang="it-IT"/>
          </a:p>
        </p:txBody>
      </p:sp>
      <p:pic>
        <p:nvPicPr>
          <p:cNvPr id="25602" name="Picture 2" descr="C:\Users\Master\Desktop\Ultime foto\r31.jpg"/>
          <p:cNvPicPr>
            <a:picLocks noChangeAspect="1" noChangeArrowheads="1"/>
          </p:cNvPicPr>
          <p:nvPr/>
        </p:nvPicPr>
        <p:blipFill>
          <a:blip r:embed="rId2" cstate="print"/>
          <a:srcRect/>
          <a:stretch>
            <a:fillRect/>
          </a:stretch>
        </p:blipFill>
        <p:spPr bwMode="auto">
          <a:xfrm>
            <a:off x="3563888" y="1052736"/>
            <a:ext cx="2823658" cy="1872208"/>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500" fill="hold"/>
                                        <p:tgtEl>
                                          <p:spTgt spid="25602"/>
                                        </p:tgtEl>
                                        <p:attrNameLst>
                                          <p:attrName>ppt_w</p:attrName>
                                        </p:attrNameLst>
                                      </p:cBhvr>
                                      <p:tavLst>
                                        <p:tav tm="0">
                                          <p:val>
                                            <p:fltVal val="0"/>
                                          </p:val>
                                        </p:tav>
                                        <p:tav tm="100000">
                                          <p:val>
                                            <p:strVal val="#ppt_w"/>
                                          </p:val>
                                        </p:tav>
                                      </p:tavLst>
                                    </p:anim>
                                    <p:anim calcmode="lin" valueType="num">
                                      <p:cBhvr>
                                        <p:cTn id="8" dur="500" fill="hold"/>
                                        <p:tgtEl>
                                          <p:spTgt spid="25602"/>
                                        </p:tgtEl>
                                        <p:attrNameLst>
                                          <p:attrName>ppt_h</p:attrName>
                                        </p:attrNameLst>
                                      </p:cBhvr>
                                      <p:tavLst>
                                        <p:tav tm="0">
                                          <p:val>
                                            <p:fltVal val="0"/>
                                          </p:val>
                                        </p:tav>
                                        <p:tav tm="100000">
                                          <p:val>
                                            <p:strVal val="#ppt_h"/>
                                          </p:val>
                                        </p:tav>
                                      </p:tavLst>
                                    </p:anim>
                                    <p:anim calcmode="lin" valueType="num">
                                      <p:cBhvr>
                                        <p:cTn id="9" dur="500" fill="hold"/>
                                        <p:tgtEl>
                                          <p:spTgt spid="25602"/>
                                        </p:tgtEl>
                                        <p:attrNameLst>
                                          <p:attrName>style.rotation</p:attrName>
                                        </p:attrNameLst>
                                      </p:cBhvr>
                                      <p:tavLst>
                                        <p:tav tm="0">
                                          <p:val>
                                            <p:fltVal val="360"/>
                                          </p:val>
                                        </p:tav>
                                        <p:tav tm="100000">
                                          <p:val>
                                            <p:fltVal val="0"/>
                                          </p:val>
                                        </p:tav>
                                      </p:tavLst>
                                    </p:anim>
                                    <p:animEffect transition="in" filter="fade">
                                      <p:cBhvr>
                                        <p:cTn id="10" dur="500"/>
                                        <p:tgtEl>
                                          <p:spTgt spid="2560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4" end="4"/>
                                            </p:txEl>
                                          </p:spTgt>
                                        </p:tgtEl>
                                        <p:attrNameLst>
                                          <p:attrName>style.visibility</p:attrName>
                                        </p:attrNameLst>
                                      </p:cBhvr>
                                      <p:to>
                                        <p:strVal val="visible"/>
                                      </p:to>
                                    </p:set>
                                    <p:animEffect transition="in" filter="fade">
                                      <p:cBhvr>
                                        <p:cTn id="50" dur="1000"/>
                                        <p:tgtEl>
                                          <p:spTgt spid="3">
                                            <p:txEl>
                                              <p:pRg st="4" end="4"/>
                                            </p:txEl>
                                          </p:spTgt>
                                        </p:tgtEl>
                                      </p:cBhvr>
                                    </p:animEffect>
                                    <p:anim calcmode="lin" valueType="num">
                                      <p:cBhvr>
                                        <p:cTn id="5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3608" y="0"/>
            <a:ext cx="7910696" cy="836712"/>
          </a:xfrm>
        </p:spPr>
        <p:txBody>
          <a:bodyPr>
            <a:normAutofit/>
          </a:bodyPr>
          <a:lstStyle/>
          <a:p>
            <a:pPr algn="ctr"/>
            <a:r>
              <a:rPr lang="it-IT" sz="3200" b="1" dirty="0">
                <a:solidFill>
                  <a:srgbClr val="FF0000"/>
                </a:solidFill>
              </a:rPr>
              <a:t>Preadolescenza: affetti negativi e positivi</a:t>
            </a:r>
          </a:p>
        </p:txBody>
      </p:sp>
      <p:sp>
        <p:nvSpPr>
          <p:cNvPr id="3" name="Sottotitolo 2"/>
          <p:cNvSpPr>
            <a:spLocks noGrp="1"/>
          </p:cNvSpPr>
          <p:nvPr>
            <p:ph type="subTitle" idx="1"/>
          </p:nvPr>
        </p:nvSpPr>
        <p:spPr>
          <a:xfrm>
            <a:off x="1187624" y="1412776"/>
            <a:ext cx="7560840" cy="4392488"/>
          </a:xfrm>
          <a:solidFill>
            <a:srgbClr val="FFFF00"/>
          </a:solidFill>
          <a:ln w="25400">
            <a:solidFill>
              <a:schemeClr val="accent1"/>
            </a:solidFill>
          </a:ln>
        </p:spPr>
        <p:txBody>
          <a:bodyPr>
            <a:noAutofit/>
          </a:bodyPr>
          <a:lstStyle/>
          <a:p>
            <a:pPr algn="just"/>
            <a:r>
              <a:rPr lang="it-IT" sz="2000" b="1" dirty="0">
                <a:solidFill>
                  <a:srgbClr val="FF0000"/>
                </a:solidFill>
              </a:rPr>
              <a:t>AFFETTI NEGATIVI </a:t>
            </a:r>
            <a:r>
              <a:rPr lang="it-IT" sz="2000" dirty="0"/>
              <a:t>(dolore e angoscia), per esprimere lo stato di insoddisfazione e di tensione. Noi le percepiamo sotto forma di dolore, angoscia tristezza.</a:t>
            </a:r>
          </a:p>
          <a:p>
            <a:pPr algn="just"/>
            <a:r>
              <a:rPr lang="it-IT" sz="2000" b="1" dirty="0">
                <a:solidFill>
                  <a:srgbClr val="FF0000"/>
                </a:solidFill>
              </a:rPr>
              <a:t>AFFETTI POSITIVI </a:t>
            </a:r>
            <a:r>
              <a:rPr lang="it-IT" sz="2000" dirty="0"/>
              <a:t>(gioia e piacere), che esprimono il piacere connesso alla soddisfazione dei bisogni vitali e delle pulsioni (i desideri della libido).</a:t>
            </a:r>
          </a:p>
          <a:p>
            <a:pPr algn="just"/>
            <a:r>
              <a:rPr lang="it-IT" sz="2000" b="1" dirty="0">
                <a:solidFill>
                  <a:srgbClr val="FF0000"/>
                </a:solidFill>
              </a:rPr>
              <a:t>Noi le percepiamo </a:t>
            </a:r>
            <a:r>
              <a:rPr lang="it-IT" sz="2000" dirty="0"/>
              <a:t>sotto forma del piacere fisico, della speranza, della felicità.</a:t>
            </a:r>
          </a:p>
          <a:p>
            <a:pPr algn="just"/>
            <a:r>
              <a:rPr lang="it-IT" sz="2000" b="1" dirty="0">
                <a:solidFill>
                  <a:srgbClr val="FF0000"/>
                </a:solidFill>
              </a:rPr>
              <a:t>Sebbene per comodità </a:t>
            </a:r>
            <a:r>
              <a:rPr lang="it-IT" sz="2000" dirty="0"/>
              <a:t>ancora una volta si è ridotto tutto un argomento in schemi, anche per l’affettività si deve tenere presente che essa investe tutta la nostra persona.</a:t>
            </a:r>
          </a:p>
          <a:p>
            <a:pPr algn="just"/>
            <a:r>
              <a:rPr lang="it-IT" sz="2000" b="1" dirty="0">
                <a:solidFill>
                  <a:srgbClr val="FF0000"/>
                </a:solidFill>
              </a:rPr>
              <a:t>Nell’affettività c’è la capacità </a:t>
            </a:r>
            <a:r>
              <a:rPr lang="it-IT" sz="2000" dirty="0"/>
              <a:t>di ognuno di sapersi accettare, di saper accettare gli altri e di relazionarsi con loro.</a:t>
            </a:r>
          </a:p>
          <a:p>
            <a:pPr algn="just"/>
            <a:br>
              <a:rPr lang="it-IT" sz="2000" dirty="0"/>
            </a:br>
            <a:endParaRPr lang="it-IT" sz="2000" dirty="0"/>
          </a:p>
        </p:txBody>
      </p:sp>
      <p:sp>
        <p:nvSpPr>
          <p:cNvPr id="6" name="Segnaposto data 5"/>
          <p:cNvSpPr>
            <a:spLocks noGrp="1"/>
          </p:cNvSpPr>
          <p:nvPr>
            <p:ph type="dt" sz="half" idx="10"/>
          </p:nvPr>
        </p:nvSpPr>
        <p:spPr/>
        <p:txBody>
          <a:bodyPr/>
          <a:lstStyle/>
          <a:p>
            <a:fld id="{20032B98-C24A-4103-AB9F-C251BA2E160D}"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28</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1000"/>
                                        <p:tgtEl>
                                          <p:spTgt spid="3">
                                            <p:bg/>
                                          </p:spTgt>
                                        </p:tgtEl>
                                      </p:cBhvr>
                                    </p:animEffect>
                                    <p:anim calcmode="lin" valueType="num">
                                      <p:cBhvr>
                                        <p:cTn id="8" dur="1000" fill="hold"/>
                                        <p:tgtEl>
                                          <p:spTgt spid="3">
                                            <p:bg/>
                                          </p:spTgt>
                                        </p:tgtEl>
                                        <p:attrNameLst>
                                          <p:attrName>ppt_x</p:attrName>
                                        </p:attrNameLst>
                                      </p:cBhvr>
                                      <p:tavLst>
                                        <p:tav tm="0">
                                          <p:val>
                                            <p:strVal val="#ppt_x"/>
                                          </p:val>
                                        </p:tav>
                                        <p:tav tm="100000">
                                          <p:val>
                                            <p:strVal val="#ppt_x"/>
                                          </p:val>
                                        </p:tav>
                                      </p:tavLst>
                                    </p:anim>
                                    <p:anim calcmode="lin" valueType="num">
                                      <p:cBhvr>
                                        <p:cTn id="9"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3608" y="0"/>
            <a:ext cx="7910696" cy="836712"/>
          </a:xfrm>
        </p:spPr>
        <p:txBody>
          <a:bodyPr>
            <a:normAutofit/>
          </a:bodyPr>
          <a:lstStyle/>
          <a:p>
            <a:pPr algn="ctr"/>
            <a:r>
              <a:rPr lang="it-IT" sz="3200" b="1" dirty="0">
                <a:solidFill>
                  <a:srgbClr val="FF0000"/>
                </a:solidFill>
              </a:rPr>
              <a:t>Preadolescenza ed emozioni</a:t>
            </a:r>
          </a:p>
        </p:txBody>
      </p:sp>
      <p:sp>
        <p:nvSpPr>
          <p:cNvPr id="3" name="Sottotitolo 2"/>
          <p:cNvSpPr>
            <a:spLocks noGrp="1"/>
          </p:cNvSpPr>
          <p:nvPr>
            <p:ph type="subTitle" idx="1"/>
          </p:nvPr>
        </p:nvSpPr>
        <p:spPr>
          <a:xfrm>
            <a:off x="1187624" y="1052736"/>
            <a:ext cx="7560840" cy="2880320"/>
          </a:xfrm>
          <a:solidFill>
            <a:srgbClr val="FFFF00"/>
          </a:solidFill>
          <a:ln w="25400">
            <a:solidFill>
              <a:schemeClr val="accent1"/>
            </a:solidFill>
          </a:ln>
        </p:spPr>
        <p:txBody>
          <a:bodyPr>
            <a:noAutofit/>
          </a:bodyPr>
          <a:lstStyle/>
          <a:p>
            <a:pPr algn="just"/>
            <a:r>
              <a:rPr lang="it-IT" sz="2000" b="1" dirty="0">
                <a:solidFill>
                  <a:srgbClr val="FF0000"/>
                </a:solidFill>
              </a:rPr>
              <a:t>Le emozioni sono stati affettivi </a:t>
            </a:r>
            <a:r>
              <a:rPr lang="it-IT" sz="2000" dirty="0"/>
              <a:t>che si manifestano generalmente in modo brusco, sotto forma di crisi più o meno violente e più o meno passeggere.</a:t>
            </a:r>
          </a:p>
          <a:p>
            <a:pPr algn="just"/>
            <a:r>
              <a:rPr lang="it-IT" sz="2000" b="1" dirty="0">
                <a:solidFill>
                  <a:srgbClr val="FF0000"/>
                </a:solidFill>
              </a:rPr>
              <a:t>La paura, la collera, l’angoscia </a:t>
            </a:r>
            <a:r>
              <a:rPr lang="it-IT" sz="2000" dirty="0"/>
              <a:t>corrispondono a questa definizione. Il pianto è l’espressione di una emozione intensa sia positiva che negativa.</a:t>
            </a:r>
          </a:p>
          <a:p>
            <a:pPr algn="just"/>
            <a:r>
              <a:rPr lang="it-IT" sz="2000" b="1" dirty="0">
                <a:solidFill>
                  <a:srgbClr val="FF0000"/>
                </a:solidFill>
              </a:rPr>
              <a:t>“Le farfalle nello stomaco” </a:t>
            </a:r>
            <a:r>
              <a:rPr lang="it-IT" sz="2000" dirty="0"/>
              <a:t>possono essere l’espressione intensa di una emozione positiva, ad esempio l’incontro con la persona di cui sono innamorato.</a:t>
            </a:r>
          </a:p>
          <a:p>
            <a:pPr algn="just"/>
            <a:br>
              <a:rPr lang="it-IT" sz="2000" dirty="0"/>
            </a:br>
            <a:endParaRPr lang="it-IT" sz="2000" dirty="0"/>
          </a:p>
        </p:txBody>
      </p:sp>
      <p:sp>
        <p:nvSpPr>
          <p:cNvPr id="6" name="Segnaposto data 5"/>
          <p:cNvSpPr>
            <a:spLocks noGrp="1"/>
          </p:cNvSpPr>
          <p:nvPr>
            <p:ph type="dt" sz="half" idx="10"/>
          </p:nvPr>
        </p:nvSpPr>
        <p:spPr/>
        <p:txBody>
          <a:bodyPr/>
          <a:lstStyle/>
          <a:p>
            <a:fld id="{1C90B493-379F-452F-894D-90CA25E2B981}"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29</a:t>
            </a:fld>
            <a:endParaRPr lang="it-IT"/>
          </a:p>
        </p:txBody>
      </p:sp>
      <p:pic>
        <p:nvPicPr>
          <p:cNvPr id="26626" name="Picture 2" descr="C:\Users\Master\Desktop\Ultime foto\r37.jpg"/>
          <p:cNvPicPr>
            <a:picLocks noChangeAspect="1" noChangeArrowheads="1"/>
          </p:cNvPicPr>
          <p:nvPr/>
        </p:nvPicPr>
        <p:blipFill>
          <a:blip r:embed="rId2" cstate="print"/>
          <a:srcRect/>
          <a:stretch>
            <a:fillRect/>
          </a:stretch>
        </p:blipFill>
        <p:spPr bwMode="auto">
          <a:xfrm>
            <a:off x="1835696" y="4112879"/>
            <a:ext cx="1512168" cy="2272383"/>
          </a:xfrm>
          <a:prstGeom prst="rect">
            <a:avLst/>
          </a:prstGeom>
          <a:noFill/>
          <a:ln w="25400">
            <a:solidFill>
              <a:srgbClr val="FFFF00"/>
            </a:solidFill>
          </a:ln>
        </p:spPr>
      </p:pic>
      <p:pic>
        <p:nvPicPr>
          <p:cNvPr id="8" name="Picture 3" descr="C:\Users\Master\Desktop\Ultime foto\r40.jpg"/>
          <p:cNvPicPr>
            <a:picLocks noChangeAspect="1" noChangeArrowheads="1"/>
          </p:cNvPicPr>
          <p:nvPr/>
        </p:nvPicPr>
        <p:blipFill>
          <a:blip r:embed="rId3" cstate="print"/>
          <a:srcRect/>
          <a:stretch>
            <a:fillRect/>
          </a:stretch>
        </p:blipFill>
        <p:spPr bwMode="auto">
          <a:xfrm>
            <a:off x="4860031" y="4135042"/>
            <a:ext cx="3528393" cy="2318294"/>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500" fill="hold"/>
                                        <p:tgtEl>
                                          <p:spTgt spid="26626"/>
                                        </p:tgtEl>
                                        <p:attrNameLst>
                                          <p:attrName>ppt_w</p:attrName>
                                        </p:attrNameLst>
                                      </p:cBhvr>
                                      <p:tavLst>
                                        <p:tav tm="0">
                                          <p:val>
                                            <p:fltVal val="0"/>
                                          </p:val>
                                        </p:tav>
                                        <p:tav tm="100000">
                                          <p:val>
                                            <p:strVal val="#ppt_w"/>
                                          </p:val>
                                        </p:tav>
                                      </p:tavLst>
                                    </p:anim>
                                    <p:anim calcmode="lin" valueType="num">
                                      <p:cBhvr>
                                        <p:cTn id="8" dur="500" fill="hold"/>
                                        <p:tgtEl>
                                          <p:spTgt spid="26626"/>
                                        </p:tgtEl>
                                        <p:attrNameLst>
                                          <p:attrName>ppt_h</p:attrName>
                                        </p:attrNameLst>
                                      </p:cBhvr>
                                      <p:tavLst>
                                        <p:tav tm="0">
                                          <p:val>
                                            <p:fltVal val="0"/>
                                          </p:val>
                                        </p:tav>
                                        <p:tav tm="100000">
                                          <p:val>
                                            <p:strVal val="#ppt_h"/>
                                          </p:val>
                                        </p:tav>
                                      </p:tavLst>
                                    </p:anim>
                                    <p:anim calcmode="lin" valueType="num">
                                      <p:cBhvr>
                                        <p:cTn id="9" dur="500" fill="hold"/>
                                        <p:tgtEl>
                                          <p:spTgt spid="26626"/>
                                        </p:tgtEl>
                                        <p:attrNameLst>
                                          <p:attrName>style.rotation</p:attrName>
                                        </p:attrNameLst>
                                      </p:cBhvr>
                                      <p:tavLst>
                                        <p:tav tm="0">
                                          <p:val>
                                            <p:fltVal val="360"/>
                                          </p:val>
                                        </p:tav>
                                        <p:tav tm="100000">
                                          <p:val>
                                            <p:fltVal val="0"/>
                                          </p:val>
                                        </p:tav>
                                      </p:tavLst>
                                    </p:anim>
                                    <p:animEffect transition="in" filter="fade">
                                      <p:cBhvr>
                                        <p:cTn id="10" dur="500"/>
                                        <p:tgtEl>
                                          <p:spTgt spid="26626"/>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500" fill="hold"/>
                                        <p:tgtEl>
                                          <p:spTgt spid="8"/>
                                        </p:tgtEl>
                                        <p:attrNameLst>
                                          <p:attrName>ppt_w</p:attrName>
                                        </p:attrNameLst>
                                      </p:cBhvr>
                                      <p:tavLst>
                                        <p:tav tm="0">
                                          <p:val>
                                            <p:fltVal val="0"/>
                                          </p:val>
                                        </p:tav>
                                        <p:tav tm="100000">
                                          <p:val>
                                            <p:strVal val="#ppt_w"/>
                                          </p:val>
                                        </p:tav>
                                      </p:tavLst>
                                    </p:anim>
                                    <p:anim calcmode="lin" valueType="num">
                                      <p:cBhvr>
                                        <p:cTn id="16" dur="500" fill="hold"/>
                                        <p:tgtEl>
                                          <p:spTgt spid="8"/>
                                        </p:tgtEl>
                                        <p:attrNameLst>
                                          <p:attrName>ppt_h</p:attrName>
                                        </p:attrNameLst>
                                      </p:cBhvr>
                                      <p:tavLst>
                                        <p:tav tm="0">
                                          <p:val>
                                            <p:fltVal val="0"/>
                                          </p:val>
                                        </p:tav>
                                        <p:tav tm="100000">
                                          <p:val>
                                            <p:strVal val="#ppt_h"/>
                                          </p:val>
                                        </p:tav>
                                      </p:tavLst>
                                    </p:anim>
                                    <p:anim calcmode="lin" valueType="num">
                                      <p:cBhvr>
                                        <p:cTn id="17" dur="500" fill="hold"/>
                                        <p:tgtEl>
                                          <p:spTgt spid="8"/>
                                        </p:tgtEl>
                                        <p:attrNameLst>
                                          <p:attrName>style.rotation</p:attrName>
                                        </p:attrNameLst>
                                      </p:cBhvr>
                                      <p:tavLst>
                                        <p:tav tm="0">
                                          <p:val>
                                            <p:fltVal val="360"/>
                                          </p:val>
                                        </p:tav>
                                        <p:tav tm="100000">
                                          <p:val>
                                            <p:fltVal val="0"/>
                                          </p:val>
                                        </p:tav>
                                      </p:tavLst>
                                    </p:anim>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
                                            <p:bg/>
                                          </p:spTgt>
                                        </p:tgtEl>
                                        <p:attrNameLst>
                                          <p:attrName>style.visibility</p:attrName>
                                        </p:attrNameLst>
                                      </p:cBhvr>
                                      <p:to>
                                        <p:strVal val="visible"/>
                                      </p:to>
                                    </p:set>
                                    <p:animEffect transition="in" filter="fade">
                                      <p:cBhvr>
                                        <p:cTn id="23" dur="1000"/>
                                        <p:tgtEl>
                                          <p:spTgt spid="3">
                                            <p:bg/>
                                          </p:spTgt>
                                        </p:tgtEl>
                                      </p:cBhvr>
                                    </p:animEffect>
                                    <p:anim calcmode="lin" valueType="num">
                                      <p:cBhvr>
                                        <p:cTn id="24" dur="1000" fill="hold"/>
                                        <p:tgtEl>
                                          <p:spTgt spid="3">
                                            <p:bg/>
                                          </p:spTgt>
                                        </p:tgtEl>
                                        <p:attrNameLst>
                                          <p:attrName>ppt_x</p:attrName>
                                        </p:attrNameLst>
                                      </p:cBhvr>
                                      <p:tavLst>
                                        <p:tav tm="0">
                                          <p:val>
                                            <p:strVal val="#ppt_x"/>
                                          </p:val>
                                        </p:tav>
                                        <p:tav tm="100000">
                                          <p:val>
                                            <p:strVal val="#ppt_x"/>
                                          </p:val>
                                        </p:tav>
                                      </p:tavLst>
                                    </p:anim>
                                    <p:anim calcmode="lin" valueType="num">
                                      <p:cBhvr>
                                        <p:cTn id="25"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fade">
                                      <p:cBhvr>
                                        <p:cTn id="30" dur="1000"/>
                                        <p:tgtEl>
                                          <p:spTgt spid="3">
                                            <p:txEl>
                                              <p:pRg st="0" end="0"/>
                                            </p:txEl>
                                          </p:spTgt>
                                        </p:tgtEl>
                                      </p:cBhvr>
                                    </p:animEffect>
                                    <p:anim calcmode="lin" valueType="num">
                                      <p:cBhvr>
                                        <p:cTn id="3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fade">
                                      <p:cBhvr>
                                        <p:cTn id="37" dur="1000"/>
                                        <p:tgtEl>
                                          <p:spTgt spid="3">
                                            <p:txEl>
                                              <p:pRg st="1" end="1"/>
                                            </p:txEl>
                                          </p:spTgt>
                                        </p:tgtEl>
                                      </p:cBhvr>
                                    </p:animEffect>
                                    <p:anim calcmode="lin" valueType="num">
                                      <p:cBhvr>
                                        <p:cTn id="3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fade">
                                      <p:cBhvr>
                                        <p:cTn id="44" dur="1000"/>
                                        <p:tgtEl>
                                          <p:spTgt spid="3">
                                            <p:txEl>
                                              <p:pRg st="2" end="2"/>
                                            </p:txEl>
                                          </p:spTgt>
                                        </p:tgtEl>
                                      </p:cBhvr>
                                    </p:animEffect>
                                    <p:anim calcmode="lin" valueType="num">
                                      <p:cBhvr>
                                        <p:cTn id="4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3" end="3"/>
                                            </p:txEl>
                                          </p:spTgt>
                                        </p:tgtEl>
                                        <p:attrNameLst>
                                          <p:attrName>style.visibility</p:attrName>
                                        </p:attrNameLst>
                                      </p:cBhvr>
                                      <p:to>
                                        <p:strVal val="visible"/>
                                      </p:to>
                                    </p:set>
                                    <p:animEffect transition="in" filter="fade">
                                      <p:cBhvr>
                                        <p:cTn id="51" dur="1000"/>
                                        <p:tgtEl>
                                          <p:spTgt spid="3">
                                            <p:txEl>
                                              <p:pRg st="3" end="3"/>
                                            </p:txEl>
                                          </p:spTgt>
                                        </p:tgtEl>
                                      </p:cBhvr>
                                    </p:animEffect>
                                    <p:anim calcmode="lin" valueType="num">
                                      <p:cBhvr>
                                        <p:cTn id="5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188640"/>
            <a:ext cx="7406640" cy="648072"/>
          </a:xfrm>
        </p:spPr>
        <p:txBody>
          <a:bodyPr>
            <a:normAutofit/>
          </a:bodyPr>
          <a:lstStyle/>
          <a:p>
            <a:pPr algn="ctr"/>
            <a:r>
              <a:rPr lang="it-IT" sz="3200" b="1" dirty="0">
                <a:solidFill>
                  <a:srgbClr val="FF0000"/>
                </a:solidFill>
              </a:rPr>
              <a:t>Preadolescenza, l’addio all’infanzia</a:t>
            </a:r>
          </a:p>
        </p:txBody>
      </p:sp>
      <p:sp>
        <p:nvSpPr>
          <p:cNvPr id="3" name="Sottotitolo 2"/>
          <p:cNvSpPr>
            <a:spLocks noGrp="1"/>
          </p:cNvSpPr>
          <p:nvPr>
            <p:ph type="subTitle" idx="1"/>
          </p:nvPr>
        </p:nvSpPr>
        <p:spPr>
          <a:xfrm>
            <a:off x="1403648" y="3861048"/>
            <a:ext cx="7406640" cy="2592288"/>
          </a:xfrm>
          <a:solidFill>
            <a:srgbClr val="FFFF00"/>
          </a:solidFill>
          <a:ln w="25400">
            <a:solidFill>
              <a:schemeClr val="accent1"/>
            </a:solidFill>
          </a:ln>
        </p:spPr>
        <p:txBody>
          <a:bodyPr>
            <a:noAutofit/>
          </a:bodyPr>
          <a:lstStyle/>
          <a:p>
            <a:pPr algn="just"/>
            <a:r>
              <a:rPr lang="it-IT" sz="2000" b="1" dirty="0">
                <a:solidFill>
                  <a:srgbClr val="FF0000"/>
                </a:solidFill>
              </a:rPr>
              <a:t>A differenza di quanto avviene nell’infanzia</a:t>
            </a:r>
            <a:r>
              <a:rPr lang="it-IT" sz="2000" dirty="0"/>
              <a:t>, allo sviluppo sessuale e intellettuale non corrisponde quasi mai un’analoga maturazione emotiva e affettiva. </a:t>
            </a:r>
          </a:p>
          <a:p>
            <a:pPr algn="just"/>
            <a:r>
              <a:rPr lang="it-IT" sz="2000" b="1" dirty="0">
                <a:solidFill>
                  <a:srgbClr val="FF0000"/>
                </a:solidFill>
              </a:rPr>
              <a:t>Ed è in questo scarto</a:t>
            </a:r>
            <a:r>
              <a:rPr lang="it-IT" sz="2000" dirty="0"/>
              <a:t>, questo squilibrio fra un corpo e un cervello già formati, da adulti, e un mondo interiore ancora in gran parte dominato da odi, amori e grandi illusioni infantili che si giocano i conflitti, i desideri, le ansie e le paure di un’età all’insegna della contraddizione.</a:t>
            </a:r>
          </a:p>
        </p:txBody>
      </p:sp>
      <p:sp>
        <p:nvSpPr>
          <p:cNvPr id="6" name="Segnaposto data 5"/>
          <p:cNvSpPr>
            <a:spLocks noGrp="1"/>
          </p:cNvSpPr>
          <p:nvPr>
            <p:ph type="dt" sz="half" idx="10"/>
          </p:nvPr>
        </p:nvSpPr>
        <p:spPr/>
        <p:txBody>
          <a:bodyPr/>
          <a:lstStyle/>
          <a:p>
            <a:fld id="{B3CAC9BC-052B-4C28-8EA5-DD1E053DDF9E}"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a:t>
            </a:fld>
            <a:endParaRPr lang="it-IT"/>
          </a:p>
        </p:txBody>
      </p:sp>
      <p:pic>
        <p:nvPicPr>
          <p:cNvPr id="3074" name="Picture 2" descr="C:\Users\Master\Desktop\Ultime foto\r1.jpg"/>
          <p:cNvPicPr>
            <a:picLocks noChangeAspect="1" noChangeArrowheads="1"/>
          </p:cNvPicPr>
          <p:nvPr/>
        </p:nvPicPr>
        <p:blipFill>
          <a:blip r:embed="rId2" cstate="print"/>
          <a:srcRect/>
          <a:stretch>
            <a:fillRect/>
          </a:stretch>
        </p:blipFill>
        <p:spPr bwMode="auto">
          <a:xfrm>
            <a:off x="3491880" y="836712"/>
            <a:ext cx="2880320" cy="2880320"/>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 calcmode="lin" valueType="num">
                                      <p:cBhvr>
                                        <p:cTn id="9" dur="500" fill="hold"/>
                                        <p:tgtEl>
                                          <p:spTgt spid="3074"/>
                                        </p:tgtEl>
                                        <p:attrNameLst>
                                          <p:attrName>style.rotation</p:attrName>
                                        </p:attrNameLst>
                                      </p:cBhvr>
                                      <p:tavLst>
                                        <p:tav tm="0">
                                          <p:val>
                                            <p:fltVal val="360"/>
                                          </p:val>
                                        </p:tav>
                                        <p:tav tm="100000">
                                          <p:val>
                                            <p:fltVal val="0"/>
                                          </p:val>
                                        </p:tav>
                                      </p:tavLst>
                                    </p:anim>
                                    <p:animEffect transition="in" filter="fade">
                                      <p:cBhvr>
                                        <p:cTn id="10" dur="500"/>
                                        <p:tgtEl>
                                          <p:spTgt spid="307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1600" y="332656"/>
            <a:ext cx="7910696" cy="648072"/>
          </a:xfrm>
        </p:spPr>
        <p:txBody>
          <a:bodyPr>
            <a:normAutofit/>
          </a:bodyPr>
          <a:lstStyle/>
          <a:p>
            <a:pPr algn="ctr"/>
            <a:r>
              <a:rPr lang="it-IT" sz="3200" b="1" dirty="0">
                <a:solidFill>
                  <a:srgbClr val="FF0000"/>
                </a:solidFill>
              </a:rPr>
              <a:t>Confrontiamoci</a:t>
            </a:r>
          </a:p>
        </p:txBody>
      </p:sp>
      <p:sp>
        <p:nvSpPr>
          <p:cNvPr id="6" name="Segnaposto data 5"/>
          <p:cNvSpPr>
            <a:spLocks noGrp="1"/>
          </p:cNvSpPr>
          <p:nvPr>
            <p:ph type="dt" sz="half" idx="10"/>
          </p:nvPr>
        </p:nvSpPr>
        <p:spPr/>
        <p:txBody>
          <a:bodyPr/>
          <a:lstStyle/>
          <a:p>
            <a:fld id="{0444D3FF-C51D-4746-A176-512AB5343578}"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30</a:t>
            </a:fld>
            <a:endParaRPr lang="it-IT"/>
          </a:p>
        </p:txBody>
      </p:sp>
      <p:sp>
        <p:nvSpPr>
          <p:cNvPr id="9" name="Sottotitolo 8"/>
          <p:cNvSpPr>
            <a:spLocks noGrp="1"/>
          </p:cNvSpPr>
          <p:nvPr>
            <p:ph type="subTitle" idx="1"/>
          </p:nvPr>
        </p:nvSpPr>
        <p:spPr>
          <a:xfrm>
            <a:off x="1331640" y="1340768"/>
            <a:ext cx="7200800" cy="4464496"/>
          </a:xfrm>
        </p:spPr>
        <p:txBody>
          <a:bodyPr>
            <a:noAutofit/>
          </a:bodyPr>
          <a:lstStyle/>
          <a:p>
            <a:pPr marL="484632" indent="-457200" algn="just">
              <a:buAutoNum type="arabicPeriod"/>
            </a:pPr>
            <a:r>
              <a:rPr lang="it-IT" sz="2000" dirty="0">
                <a:solidFill>
                  <a:schemeClr val="tx1"/>
                </a:solidFill>
              </a:rPr>
              <a:t>Che relazione c’è tra il rispetto delle tappe di crescita dei ragazzi e i fenomeni di “adultizzazione” cui assistiamo quotidianamente?</a:t>
            </a:r>
          </a:p>
          <a:p>
            <a:pPr marL="484632" indent="-457200" algn="just">
              <a:buAutoNum type="arabicPeriod"/>
            </a:pPr>
            <a:r>
              <a:rPr lang="it-IT" sz="2000" dirty="0">
                <a:solidFill>
                  <a:schemeClr val="tx1"/>
                </a:solidFill>
              </a:rPr>
              <a:t>Perché i preadolescenti iniziano a preferire la frequentazione del “gruppo dei pari” e incominciano a provare disagio nel dialogo con i genitori?</a:t>
            </a:r>
          </a:p>
          <a:p>
            <a:pPr marL="484632" indent="-457200" algn="just">
              <a:buAutoNum type="arabicPeriod"/>
            </a:pPr>
            <a:r>
              <a:rPr lang="it-IT" sz="2000" dirty="0">
                <a:solidFill>
                  <a:schemeClr val="tx1"/>
                </a:solidFill>
              </a:rPr>
              <a:t>Quali fattori influenzano la crescita della personalità del preadolescente?</a:t>
            </a:r>
          </a:p>
          <a:p>
            <a:pPr marL="484632" indent="-457200" algn="just">
              <a:buAutoNum type="arabicPeriod"/>
            </a:pPr>
            <a:r>
              <a:rPr lang="it-IT" sz="2000" dirty="0"/>
              <a:t>Allo sviluppo sessuale e intellettuale non corrisponde quasi mai un’analoga maturazione emotiva e affettiva del preadolescente. Come superare questa criticità?</a:t>
            </a:r>
          </a:p>
          <a:p>
            <a:pPr marL="484632" indent="-457200" algn="just">
              <a:buAutoNum type="arabicPeriod"/>
            </a:pPr>
            <a:r>
              <a:rPr lang="it-IT" sz="2000" dirty="0">
                <a:solidFill>
                  <a:schemeClr val="tx1"/>
                </a:solidFill>
              </a:rPr>
              <a:t>Chi e come devono aiutare i ragazzi a vivere il più serenamente possibile lo “tsunami” della preadolescenza?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9">
                                            <p:txEl>
                                              <p:pRg st="1" end="1"/>
                                            </p:txEl>
                                          </p:spTgt>
                                        </p:tgtEl>
                                        <p:attrNameLst>
                                          <p:attrName>style.visibility</p:attrName>
                                        </p:attrNameLst>
                                      </p:cBhvr>
                                      <p:to>
                                        <p:strVal val="visible"/>
                                      </p:to>
                                    </p:set>
                                    <p:animEffect transition="in" filter="fade">
                                      <p:cBhvr>
                                        <p:cTn id="14" dur="1000"/>
                                        <p:tgtEl>
                                          <p:spTgt spid="9">
                                            <p:txEl>
                                              <p:pRg st="1" end="1"/>
                                            </p:txEl>
                                          </p:spTgt>
                                        </p:tgtEl>
                                      </p:cBhvr>
                                    </p:animEffect>
                                    <p:anim calcmode="lin" valueType="num">
                                      <p:cBhvr>
                                        <p:cTn id="15"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xEl>
                                              <p:pRg st="2" end="2"/>
                                            </p:txEl>
                                          </p:spTgt>
                                        </p:tgtEl>
                                        <p:attrNameLst>
                                          <p:attrName>style.visibility</p:attrName>
                                        </p:attrNameLst>
                                      </p:cBhvr>
                                      <p:to>
                                        <p:strVal val="visible"/>
                                      </p:to>
                                    </p:set>
                                    <p:animEffect transition="in" filter="fade">
                                      <p:cBhvr>
                                        <p:cTn id="21" dur="1000"/>
                                        <p:tgtEl>
                                          <p:spTgt spid="9">
                                            <p:txEl>
                                              <p:pRg st="2" end="2"/>
                                            </p:txEl>
                                          </p:spTgt>
                                        </p:tgtEl>
                                      </p:cBhvr>
                                    </p:animEffect>
                                    <p:anim calcmode="lin" valueType="num">
                                      <p:cBhvr>
                                        <p:cTn id="2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1000"/>
                                        <p:tgtEl>
                                          <p:spTgt spid="9">
                                            <p:txEl>
                                              <p:pRg st="3" end="3"/>
                                            </p:txEl>
                                          </p:spTgt>
                                        </p:tgtEl>
                                      </p:cBhvr>
                                    </p:animEffect>
                                    <p:anim calcmode="lin" valueType="num">
                                      <p:cBhvr>
                                        <p:cTn id="29" dur="10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animEffect transition="in" filter="fade">
                                      <p:cBhvr>
                                        <p:cTn id="35" dur="1000"/>
                                        <p:tgtEl>
                                          <p:spTgt spid="9">
                                            <p:txEl>
                                              <p:pRg st="4" end="4"/>
                                            </p:txEl>
                                          </p:spTgt>
                                        </p:tgtEl>
                                      </p:cBhvr>
                                    </p:animEffect>
                                    <p:anim calcmode="lin" valueType="num">
                                      <p:cBhvr>
                                        <p:cTn id="36" dur="1000" fill="hold"/>
                                        <p:tgtEl>
                                          <p:spTgt spid="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188640"/>
            <a:ext cx="7406640" cy="648072"/>
          </a:xfrm>
        </p:spPr>
        <p:txBody>
          <a:bodyPr>
            <a:normAutofit/>
          </a:bodyPr>
          <a:lstStyle/>
          <a:p>
            <a:pPr algn="ctr"/>
            <a:r>
              <a:rPr lang="it-IT" sz="3200" b="1" dirty="0">
                <a:solidFill>
                  <a:srgbClr val="FF0000"/>
                </a:solidFill>
              </a:rPr>
              <a:t>Preadolescenza, ritmi da rispettare</a:t>
            </a:r>
          </a:p>
        </p:txBody>
      </p:sp>
      <p:sp>
        <p:nvSpPr>
          <p:cNvPr id="3" name="Sottotitolo 2"/>
          <p:cNvSpPr>
            <a:spLocks noGrp="1"/>
          </p:cNvSpPr>
          <p:nvPr>
            <p:ph type="subTitle" idx="1"/>
          </p:nvPr>
        </p:nvSpPr>
        <p:spPr>
          <a:xfrm>
            <a:off x="1331640" y="1124744"/>
            <a:ext cx="7406640" cy="1656184"/>
          </a:xfrm>
          <a:solidFill>
            <a:srgbClr val="FFFF00"/>
          </a:solidFill>
          <a:ln w="25400">
            <a:solidFill>
              <a:schemeClr val="accent1"/>
            </a:solidFill>
          </a:ln>
        </p:spPr>
        <p:txBody>
          <a:bodyPr>
            <a:noAutofit/>
          </a:bodyPr>
          <a:lstStyle/>
          <a:p>
            <a:pPr algn="just"/>
            <a:r>
              <a:rPr lang="it-IT" sz="2000" b="1" dirty="0">
                <a:solidFill>
                  <a:srgbClr val="FF0000"/>
                </a:solidFill>
              </a:rPr>
              <a:t>Ogni fase evolutiva della crescita </a:t>
            </a:r>
            <a:r>
              <a:rPr lang="it-IT" sz="2000" dirty="0"/>
              <a:t>è scandita da ritmi che vanno rispettati perché essa raggiunga una sua compiutezza. </a:t>
            </a:r>
          </a:p>
          <a:p>
            <a:pPr algn="just"/>
            <a:r>
              <a:rPr lang="it-IT" sz="2000" b="1" dirty="0">
                <a:solidFill>
                  <a:srgbClr val="FF0000"/>
                </a:solidFill>
              </a:rPr>
              <a:t>L’accelerazione eccessiva </a:t>
            </a:r>
            <a:r>
              <a:rPr lang="it-IT" sz="2000" dirty="0"/>
              <a:t>che comprime il tempo dell’infanzia o il suo rallentamento, che non fa mai uscire il bambino dalla sua fase infantile, creano uno squilibrio che i ragazzi non sanno reggere.</a:t>
            </a:r>
          </a:p>
        </p:txBody>
      </p:sp>
      <p:sp>
        <p:nvSpPr>
          <p:cNvPr id="6" name="Segnaposto data 5"/>
          <p:cNvSpPr>
            <a:spLocks noGrp="1"/>
          </p:cNvSpPr>
          <p:nvPr>
            <p:ph type="dt" sz="half" idx="10"/>
          </p:nvPr>
        </p:nvSpPr>
        <p:spPr/>
        <p:txBody>
          <a:bodyPr/>
          <a:lstStyle/>
          <a:p>
            <a:fld id="{6B1ABE26-04F1-4B2D-BFC4-E59BD4E4C3EF}"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4</a:t>
            </a:fld>
            <a:endParaRPr lang="it-IT"/>
          </a:p>
        </p:txBody>
      </p:sp>
      <p:pic>
        <p:nvPicPr>
          <p:cNvPr id="4098" name="Picture 2" descr="C:\Users\Master\Desktop\Ultime foto\g2.jpg"/>
          <p:cNvPicPr>
            <a:picLocks noChangeAspect="1" noChangeArrowheads="1"/>
          </p:cNvPicPr>
          <p:nvPr/>
        </p:nvPicPr>
        <p:blipFill>
          <a:blip r:embed="rId2" cstate="print"/>
          <a:srcRect/>
          <a:stretch>
            <a:fillRect/>
          </a:stretch>
        </p:blipFill>
        <p:spPr bwMode="auto">
          <a:xfrm>
            <a:off x="2051720" y="2924944"/>
            <a:ext cx="5979975" cy="3600400"/>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 calcmode="lin" valueType="num">
                                      <p:cBhvr>
                                        <p:cTn id="9" dur="500" fill="hold"/>
                                        <p:tgtEl>
                                          <p:spTgt spid="4098"/>
                                        </p:tgtEl>
                                        <p:attrNameLst>
                                          <p:attrName>style.rotation</p:attrName>
                                        </p:attrNameLst>
                                      </p:cBhvr>
                                      <p:tavLst>
                                        <p:tav tm="0">
                                          <p:val>
                                            <p:fltVal val="360"/>
                                          </p:val>
                                        </p:tav>
                                        <p:tav tm="100000">
                                          <p:val>
                                            <p:fltVal val="0"/>
                                          </p:val>
                                        </p:tav>
                                      </p:tavLst>
                                    </p:anim>
                                    <p:animEffect transition="in" filter="fade">
                                      <p:cBhvr>
                                        <p:cTn id="10" dur="5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188640"/>
            <a:ext cx="7406640" cy="648072"/>
          </a:xfrm>
        </p:spPr>
        <p:txBody>
          <a:bodyPr>
            <a:normAutofit/>
          </a:bodyPr>
          <a:lstStyle/>
          <a:p>
            <a:pPr algn="ctr"/>
            <a:r>
              <a:rPr lang="it-IT" sz="3200" b="1" dirty="0">
                <a:solidFill>
                  <a:srgbClr val="FF0000"/>
                </a:solidFill>
              </a:rPr>
              <a:t>Preadolescenza, un corpo che cambia</a:t>
            </a:r>
          </a:p>
        </p:txBody>
      </p:sp>
      <p:sp>
        <p:nvSpPr>
          <p:cNvPr id="3" name="Sottotitolo 2"/>
          <p:cNvSpPr>
            <a:spLocks noGrp="1"/>
          </p:cNvSpPr>
          <p:nvPr>
            <p:ph type="subTitle" idx="1"/>
          </p:nvPr>
        </p:nvSpPr>
        <p:spPr>
          <a:xfrm>
            <a:off x="1403648" y="4509120"/>
            <a:ext cx="7406640" cy="1944216"/>
          </a:xfrm>
          <a:solidFill>
            <a:srgbClr val="FFFF00"/>
          </a:solidFill>
          <a:ln w="25400">
            <a:solidFill>
              <a:schemeClr val="accent1"/>
            </a:solidFill>
          </a:ln>
        </p:spPr>
        <p:txBody>
          <a:bodyPr>
            <a:noAutofit/>
          </a:bodyPr>
          <a:lstStyle/>
          <a:p>
            <a:pPr algn="just"/>
            <a:r>
              <a:rPr lang="it-IT" sz="2000" b="1" dirty="0">
                <a:solidFill>
                  <a:srgbClr val="FF0000"/>
                </a:solidFill>
              </a:rPr>
              <a:t>Il primo stravolgimento </a:t>
            </a:r>
            <a:r>
              <a:rPr lang="it-IT" sz="2000" dirty="0"/>
              <a:t>del preadolescente è “</a:t>
            </a:r>
            <a:r>
              <a:rPr lang="it-IT" sz="2000" b="1" dirty="0"/>
              <a:t>un corpo che cambia</a:t>
            </a:r>
            <a:r>
              <a:rPr lang="it-IT" sz="2000" dirty="0"/>
              <a:t>”. E per quanto i ragazzi siano pronti a livello teorico a questi cambiamenti, vedere il proprio corpo trasformarsi crea non pochi problemi. </a:t>
            </a:r>
          </a:p>
          <a:p>
            <a:pPr algn="just"/>
            <a:r>
              <a:rPr lang="it-IT" sz="2000" b="1" dirty="0">
                <a:solidFill>
                  <a:srgbClr val="FF0000"/>
                </a:solidFill>
              </a:rPr>
              <a:t>Quale sarà l’immagine </a:t>
            </a:r>
            <a:r>
              <a:rPr lang="it-IT" sz="2000" dirty="0"/>
              <a:t>destinata a uscire dal bozzolo? E’ raro che le prime modificazioni siano nel segno della bellezza!</a:t>
            </a:r>
          </a:p>
        </p:txBody>
      </p:sp>
      <p:sp>
        <p:nvSpPr>
          <p:cNvPr id="6" name="Segnaposto data 5"/>
          <p:cNvSpPr>
            <a:spLocks noGrp="1"/>
          </p:cNvSpPr>
          <p:nvPr>
            <p:ph type="dt" sz="half" idx="10"/>
          </p:nvPr>
        </p:nvSpPr>
        <p:spPr/>
        <p:txBody>
          <a:bodyPr/>
          <a:lstStyle/>
          <a:p>
            <a:fld id="{1DF991E6-7AF9-49D7-8D62-C2E0A60980C6}"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5</a:t>
            </a:fld>
            <a:endParaRPr lang="it-IT"/>
          </a:p>
        </p:txBody>
      </p:sp>
      <p:pic>
        <p:nvPicPr>
          <p:cNvPr id="5122" name="Picture 2" descr="C:\Users\Master\Desktop\Ultime foto\g3.jpg"/>
          <p:cNvPicPr>
            <a:picLocks noChangeAspect="1" noChangeArrowheads="1"/>
          </p:cNvPicPr>
          <p:nvPr/>
        </p:nvPicPr>
        <p:blipFill>
          <a:blip r:embed="rId2" cstate="print"/>
          <a:srcRect/>
          <a:stretch>
            <a:fillRect/>
          </a:stretch>
        </p:blipFill>
        <p:spPr bwMode="auto">
          <a:xfrm>
            <a:off x="2483768" y="980728"/>
            <a:ext cx="5085812" cy="3384376"/>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anim calcmode="lin" valueType="num">
                                      <p:cBhvr>
                                        <p:cTn id="9" dur="500" fill="hold"/>
                                        <p:tgtEl>
                                          <p:spTgt spid="5122"/>
                                        </p:tgtEl>
                                        <p:attrNameLst>
                                          <p:attrName>style.rotation</p:attrName>
                                        </p:attrNameLst>
                                      </p:cBhvr>
                                      <p:tavLst>
                                        <p:tav tm="0">
                                          <p:val>
                                            <p:fltVal val="360"/>
                                          </p:val>
                                        </p:tav>
                                        <p:tav tm="100000">
                                          <p:val>
                                            <p:fltVal val="0"/>
                                          </p:val>
                                        </p:tav>
                                      </p:tavLst>
                                    </p:anim>
                                    <p:animEffect transition="in" filter="fade">
                                      <p:cBhvr>
                                        <p:cTn id="10" dur="500"/>
                                        <p:tgtEl>
                                          <p:spTgt spid="512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188640"/>
            <a:ext cx="7406640" cy="648072"/>
          </a:xfrm>
        </p:spPr>
        <p:txBody>
          <a:bodyPr>
            <a:normAutofit/>
          </a:bodyPr>
          <a:lstStyle/>
          <a:p>
            <a:pPr algn="ctr"/>
            <a:r>
              <a:rPr lang="it-IT" sz="3200" b="1" dirty="0">
                <a:solidFill>
                  <a:srgbClr val="FF0000"/>
                </a:solidFill>
              </a:rPr>
              <a:t>Preadolescenza e percezione di sé</a:t>
            </a:r>
          </a:p>
        </p:txBody>
      </p:sp>
      <p:sp>
        <p:nvSpPr>
          <p:cNvPr id="3" name="Sottotitolo 2"/>
          <p:cNvSpPr>
            <a:spLocks noGrp="1"/>
          </p:cNvSpPr>
          <p:nvPr>
            <p:ph type="subTitle" idx="1"/>
          </p:nvPr>
        </p:nvSpPr>
        <p:spPr>
          <a:xfrm>
            <a:off x="1331640" y="1124744"/>
            <a:ext cx="7406640" cy="2592288"/>
          </a:xfrm>
          <a:solidFill>
            <a:srgbClr val="FFFF00"/>
          </a:solidFill>
          <a:ln w="25400">
            <a:solidFill>
              <a:schemeClr val="accent1"/>
            </a:solidFill>
          </a:ln>
        </p:spPr>
        <p:txBody>
          <a:bodyPr>
            <a:noAutofit/>
          </a:bodyPr>
          <a:lstStyle/>
          <a:p>
            <a:pPr algn="just"/>
            <a:r>
              <a:rPr lang="it-IT" sz="2000" b="1" dirty="0">
                <a:solidFill>
                  <a:srgbClr val="FF0000"/>
                </a:solidFill>
              </a:rPr>
              <a:t>In questa fase di incertezza</a:t>
            </a:r>
            <a:r>
              <a:rPr lang="it-IT" sz="2000" dirty="0"/>
              <a:t>, di sospensione, le modificazioni del proprio aspetto sono spesso vissute in modo distorto. </a:t>
            </a:r>
          </a:p>
          <a:p>
            <a:pPr algn="just"/>
            <a:r>
              <a:rPr lang="it-IT" sz="2000" b="1" dirty="0">
                <a:solidFill>
                  <a:srgbClr val="FF0000"/>
                </a:solidFill>
              </a:rPr>
              <a:t>Dopo aver oscillato</a:t>
            </a:r>
            <a:r>
              <a:rPr lang="it-IT" sz="2000" dirty="0"/>
              <a:t>, tra un corpo troppo grande e un corpo troppo piccolo, i ragazzi trovano infine la propria dimensione fisica e psichica.</a:t>
            </a:r>
          </a:p>
          <a:p>
            <a:pPr algn="just"/>
            <a:r>
              <a:rPr lang="it-IT" sz="2000" b="1" dirty="0">
                <a:solidFill>
                  <a:srgbClr val="FF0000"/>
                </a:solidFill>
              </a:rPr>
              <a:t>Naturalmente, anche lo sguardo degli altri </a:t>
            </a:r>
            <a:r>
              <a:rPr lang="it-IT" sz="2000" dirty="0"/>
              <a:t>gioca un ruolo importante nella costruzione dell’immagine di sé. In questa età gli “</a:t>
            </a:r>
            <a:r>
              <a:rPr lang="it-IT" sz="2000" b="1" dirty="0"/>
              <a:t>altri</a:t>
            </a:r>
            <a:r>
              <a:rPr lang="it-IT" sz="2000" dirty="0"/>
              <a:t>” sono soprattutto i coetanei.</a:t>
            </a:r>
          </a:p>
          <a:p>
            <a:br>
              <a:rPr lang="it-IT" sz="2000" dirty="0"/>
            </a:br>
            <a:endParaRPr lang="it-IT" sz="2000" dirty="0"/>
          </a:p>
        </p:txBody>
      </p:sp>
      <p:sp>
        <p:nvSpPr>
          <p:cNvPr id="6" name="Segnaposto data 5"/>
          <p:cNvSpPr>
            <a:spLocks noGrp="1"/>
          </p:cNvSpPr>
          <p:nvPr>
            <p:ph type="dt" sz="half" idx="10"/>
          </p:nvPr>
        </p:nvSpPr>
        <p:spPr/>
        <p:txBody>
          <a:bodyPr/>
          <a:lstStyle/>
          <a:p>
            <a:fld id="{09A470F2-40D4-46AA-BA71-A7EBEB416A96}"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6</a:t>
            </a:fld>
            <a:endParaRPr lang="it-IT"/>
          </a:p>
        </p:txBody>
      </p:sp>
      <p:pic>
        <p:nvPicPr>
          <p:cNvPr id="6146" name="Picture 2" descr="C:\Users\Master\Desktop\Ultime foto\ra3.jpg"/>
          <p:cNvPicPr>
            <a:picLocks noChangeAspect="1" noChangeArrowheads="1"/>
          </p:cNvPicPr>
          <p:nvPr/>
        </p:nvPicPr>
        <p:blipFill>
          <a:blip r:embed="rId2" cstate="print"/>
          <a:srcRect/>
          <a:stretch>
            <a:fillRect/>
          </a:stretch>
        </p:blipFill>
        <p:spPr bwMode="auto">
          <a:xfrm>
            <a:off x="3059832" y="3861048"/>
            <a:ext cx="4032448" cy="2673688"/>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anim calcmode="lin" valueType="num">
                                      <p:cBhvr>
                                        <p:cTn id="9" dur="500" fill="hold"/>
                                        <p:tgtEl>
                                          <p:spTgt spid="6146"/>
                                        </p:tgtEl>
                                        <p:attrNameLst>
                                          <p:attrName>style.rotation</p:attrName>
                                        </p:attrNameLst>
                                      </p:cBhvr>
                                      <p:tavLst>
                                        <p:tav tm="0">
                                          <p:val>
                                            <p:fltVal val="360"/>
                                          </p:val>
                                        </p:tav>
                                        <p:tav tm="100000">
                                          <p:val>
                                            <p:fltVal val="0"/>
                                          </p:val>
                                        </p:tav>
                                      </p:tavLst>
                                    </p:anim>
                                    <p:animEffect transition="in" filter="fade">
                                      <p:cBhvr>
                                        <p:cTn id="10" dur="500"/>
                                        <p:tgtEl>
                                          <p:spTgt spid="614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59632" y="188640"/>
            <a:ext cx="7406640" cy="648072"/>
          </a:xfrm>
        </p:spPr>
        <p:txBody>
          <a:bodyPr>
            <a:normAutofit/>
          </a:bodyPr>
          <a:lstStyle/>
          <a:p>
            <a:pPr algn="ctr"/>
            <a:r>
              <a:rPr lang="it-IT" sz="3200" b="1" dirty="0">
                <a:solidFill>
                  <a:srgbClr val="FF0000"/>
                </a:solidFill>
              </a:rPr>
              <a:t>Preadolescenza, i processi di crescita</a:t>
            </a:r>
          </a:p>
        </p:txBody>
      </p:sp>
      <p:sp>
        <p:nvSpPr>
          <p:cNvPr id="3" name="Sottotitolo 2"/>
          <p:cNvSpPr>
            <a:spLocks noGrp="1"/>
          </p:cNvSpPr>
          <p:nvPr>
            <p:ph type="subTitle" idx="1"/>
          </p:nvPr>
        </p:nvSpPr>
        <p:spPr>
          <a:xfrm>
            <a:off x="1331640" y="4221088"/>
            <a:ext cx="7406640" cy="2232248"/>
          </a:xfrm>
          <a:solidFill>
            <a:srgbClr val="FFFF00"/>
          </a:solidFill>
          <a:ln w="25400">
            <a:solidFill>
              <a:schemeClr val="accent1"/>
            </a:solidFill>
          </a:ln>
        </p:spPr>
        <p:txBody>
          <a:bodyPr>
            <a:noAutofit/>
          </a:bodyPr>
          <a:lstStyle/>
          <a:p>
            <a:pPr algn="just"/>
            <a:r>
              <a:rPr lang="it-IT" sz="2000" b="1" dirty="0">
                <a:solidFill>
                  <a:srgbClr val="FF0000"/>
                </a:solidFill>
              </a:rPr>
              <a:t>I percorsi che costituiscono la trama nascosta </a:t>
            </a:r>
            <a:r>
              <a:rPr lang="it-IT" sz="2000" dirty="0"/>
              <a:t>dei processi di crescita non sono sempre lineari: variano da persona a persona, da storia a storia.</a:t>
            </a:r>
          </a:p>
          <a:p>
            <a:pPr algn="just"/>
            <a:r>
              <a:rPr lang="it-IT" sz="2000" b="1" dirty="0">
                <a:solidFill>
                  <a:srgbClr val="FF0000"/>
                </a:solidFill>
              </a:rPr>
              <a:t>Esistono tuttavia alcune coordinate fondamentali </a:t>
            </a:r>
            <a:r>
              <a:rPr lang="it-IT" sz="2000" dirty="0"/>
              <a:t>che caratterizzano l’evoluzione interiore di ogni individuo, e che ciascuno affronta a suo modo, secondo i mezzi genetici, ambientali, affettivi, intellettuali di cui dispone.</a:t>
            </a:r>
          </a:p>
          <a:p>
            <a:br>
              <a:rPr lang="it-IT" sz="2000" dirty="0"/>
            </a:br>
            <a:endParaRPr lang="it-IT" sz="2000" dirty="0"/>
          </a:p>
        </p:txBody>
      </p:sp>
      <p:sp>
        <p:nvSpPr>
          <p:cNvPr id="6" name="Segnaposto data 5"/>
          <p:cNvSpPr>
            <a:spLocks noGrp="1"/>
          </p:cNvSpPr>
          <p:nvPr>
            <p:ph type="dt" sz="half" idx="10"/>
          </p:nvPr>
        </p:nvSpPr>
        <p:spPr/>
        <p:txBody>
          <a:bodyPr/>
          <a:lstStyle/>
          <a:p>
            <a:fld id="{F2D30368-7B49-4BBA-A49F-474B3CF0F130}"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7</a:t>
            </a:fld>
            <a:endParaRPr lang="it-IT"/>
          </a:p>
        </p:txBody>
      </p:sp>
      <p:pic>
        <p:nvPicPr>
          <p:cNvPr id="1026" name="Picture 2" descr="C:\Users\Master\Desktop\Immagine1.jpg"/>
          <p:cNvPicPr>
            <a:picLocks noChangeAspect="1" noChangeArrowheads="1"/>
          </p:cNvPicPr>
          <p:nvPr/>
        </p:nvPicPr>
        <p:blipFill>
          <a:blip r:embed="rId2" cstate="print"/>
          <a:srcRect/>
          <a:stretch>
            <a:fillRect/>
          </a:stretch>
        </p:blipFill>
        <p:spPr bwMode="auto">
          <a:xfrm>
            <a:off x="3779912" y="836712"/>
            <a:ext cx="2448272" cy="3277894"/>
          </a:xfrm>
          <a:prstGeom prst="rect">
            <a:avLst/>
          </a:prstGeom>
          <a:noFill/>
          <a:ln w="25400">
            <a:solidFill>
              <a:schemeClr val="accent1"/>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4)">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0"/>
                                        <p:tgtEl>
                                          <p:spTgt spid="3">
                                            <p:bg/>
                                          </p:spTgt>
                                        </p:tgtEl>
                                      </p:cBhvr>
                                    </p:animEffect>
                                    <p:anim calcmode="lin" valueType="num">
                                      <p:cBhvr>
                                        <p:cTn id="13" dur="1000" fill="hold"/>
                                        <p:tgtEl>
                                          <p:spTgt spid="3">
                                            <p:bg/>
                                          </p:spTgt>
                                        </p:tgtEl>
                                        <p:attrNameLst>
                                          <p:attrName>ppt_x</p:attrName>
                                        </p:attrNameLst>
                                      </p:cBhvr>
                                      <p:tavLst>
                                        <p:tav tm="0">
                                          <p:val>
                                            <p:strVal val="#ppt_x"/>
                                          </p:val>
                                        </p:tav>
                                        <p:tav tm="100000">
                                          <p:val>
                                            <p:strVal val="#ppt_x"/>
                                          </p:val>
                                        </p:tav>
                                      </p:tavLst>
                                    </p:anim>
                                    <p:anim calcmode="lin" valueType="num">
                                      <p:cBhvr>
                                        <p:cTn id="14"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76064"/>
          </a:xfrm>
        </p:spPr>
        <p:txBody>
          <a:bodyPr>
            <a:noAutofit/>
          </a:bodyPr>
          <a:lstStyle/>
          <a:p>
            <a:pPr algn="ctr"/>
            <a:r>
              <a:rPr lang="it-IT" sz="3200" b="1" dirty="0">
                <a:solidFill>
                  <a:srgbClr val="FF0000"/>
                </a:solidFill>
              </a:rPr>
              <a:t>Preadolescenza e pubertà</a:t>
            </a:r>
          </a:p>
        </p:txBody>
      </p:sp>
      <p:sp>
        <p:nvSpPr>
          <p:cNvPr id="3" name="Sottotitolo 2"/>
          <p:cNvSpPr>
            <a:spLocks noGrp="1"/>
          </p:cNvSpPr>
          <p:nvPr>
            <p:ph type="subTitle" idx="1"/>
          </p:nvPr>
        </p:nvSpPr>
        <p:spPr>
          <a:xfrm>
            <a:off x="1331640" y="1124744"/>
            <a:ext cx="7406640" cy="2232248"/>
          </a:xfrm>
          <a:solidFill>
            <a:srgbClr val="FFFF00"/>
          </a:solidFill>
          <a:ln w="25400">
            <a:solidFill>
              <a:schemeClr val="accent1"/>
            </a:solidFill>
          </a:ln>
        </p:spPr>
        <p:txBody>
          <a:bodyPr>
            <a:noAutofit/>
          </a:bodyPr>
          <a:lstStyle/>
          <a:p>
            <a:pPr algn="just"/>
            <a:r>
              <a:rPr lang="it-IT" sz="2000" b="1" dirty="0">
                <a:solidFill>
                  <a:srgbClr val="FF0000"/>
                </a:solidFill>
              </a:rPr>
              <a:t>Per tutti, l’avvicinarsi della pubertà </a:t>
            </a:r>
            <a:r>
              <a:rPr lang="it-IT" sz="2000" dirty="0"/>
              <a:t>coincide con un evento psicologico di grande rilievo. </a:t>
            </a:r>
          </a:p>
          <a:p>
            <a:pPr algn="just"/>
            <a:r>
              <a:rPr lang="it-IT" sz="2000" b="1" dirty="0">
                <a:solidFill>
                  <a:srgbClr val="FF0000"/>
                </a:solidFill>
              </a:rPr>
              <a:t>Proprio nel momento </a:t>
            </a:r>
            <a:r>
              <a:rPr lang="it-IT" sz="2000" dirty="0"/>
              <a:t>in cui lo sviluppo fisico compie uno straordinario balzo in avanti, nell’inconscio avviene un movimento opposto: una regressione alle fasi iniziali della vita psichica, come se prima di andare oltre, fosse necessario chiudere il bilancio precedente,  saldando i conti rimasti in sospeso.</a:t>
            </a:r>
          </a:p>
          <a:p>
            <a:br>
              <a:rPr lang="it-IT" sz="2000" dirty="0"/>
            </a:br>
            <a:endParaRPr lang="it-IT" sz="2000" dirty="0"/>
          </a:p>
        </p:txBody>
      </p:sp>
      <p:sp>
        <p:nvSpPr>
          <p:cNvPr id="6" name="Segnaposto data 5"/>
          <p:cNvSpPr>
            <a:spLocks noGrp="1"/>
          </p:cNvSpPr>
          <p:nvPr>
            <p:ph type="dt" sz="half" idx="10"/>
          </p:nvPr>
        </p:nvSpPr>
        <p:spPr/>
        <p:txBody>
          <a:bodyPr/>
          <a:lstStyle/>
          <a:p>
            <a:fld id="{DE981AD1-9125-428C-9B98-751D7E16E3F6}"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8</a:t>
            </a:fld>
            <a:endParaRPr lang="it-IT"/>
          </a:p>
        </p:txBody>
      </p:sp>
      <p:pic>
        <p:nvPicPr>
          <p:cNvPr id="8194" name="Picture 2" descr="C:\Users\Master\Desktop\Ultime foto\r3.jpg"/>
          <p:cNvPicPr>
            <a:picLocks noChangeAspect="1" noChangeArrowheads="1"/>
          </p:cNvPicPr>
          <p:nvPr/>
        </p:nvPicPr>
        <p:blipFill>
          <a:blip r:embed="rId2" cstate="print"/>
          <a:srcRect/>
          <a:stretch>
            <a:fillRect/>
          </a:stretch>
        </p:blipFill>
        <p:spPr bwMode="auto">
          <a:xfrm>
            <a:off x="3491880" y="3573016"/>
            <a:ext cx="2952328" cy="2952328"/>
          </a:xfrm>
          <a:prstGeom prst="rect">
            <a:avLst/>
          </a:prstGeom>
          <a:noFill/>
          <a:ln w="25400">
            <a:solidFill>
              <a:srgbClr val="FFFF00"/>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anim calcmode="lin" valueType="num">
                                      <p:cBhvr>
                                        <p:cTn id="9" dur="500" fill="hold"/>
                                        <p:tgtEl>
                                          <p:spTgt spid="8194"/>
                                        </p:tgtEl>
                                        <p:attrNameLst>
                                          <p:attrName>style.rotation</p:attrName>
                                        </p:attrNameLst>
                                      </p:cBhvr>
                                      <p:tavLst>
                                        <p:tav tm="0">
                                          <p:val>
                                            <p:fltVal val="360"/>
                                          </p:val>
                                        </p:tav>
                                        <p:tav tm="100000">
                                          <p:val>
                                            <p:fltVal val="0"/>
                                          </p:val>
                                        </p:tav>
                                      </p:tavLst>
                                    </p:anim>
                                    <p:animEffect transition="in" filter="fade">
                                      <p:cBhvr>
                                        <p:cTn id="10" dur="500"/>
                                        <p:tgtEl>
                                          <p:spTgt spid="819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31640" y="260648"/>
            <a:ext cx="7406640" cy="576064"/>
          </a:xfrm>
        </p:spPr>
        <p:txBody>
          <a:bodyPr>
            <a:normAutofit fontScale="90000"/>
          </a:bodyPr>
          <a:lstStyle/>
          <a:p>
            <a:pPr algn="ctr"/>
            <a:r>
              <a:rPr lang="it-IT" sz="3200" b="1" dirty="0">
                <a:solidFill>
                  <a:srgbClr val="FF0000"/>
                </a:solidFill>
              </a:rPr>
              <a:t>Preadolescenza e rapporto con i genitori</a:t>
            </a:r>
          </a:p>
        </p:txBody>
      </p:sp>
      <p:sp>
        <p:nvSpPr>
          <p:cNvPr id="3" name="Sottotitolo 2"/>
          <p:cNvSpPr>
            <a:spLocks noGrp="1"/>
          </p:cNvSpPr>
          <p:nvPr>
            <p:ph type="subTitle" idx="1"/>
          </p:nvPr>
        </p:nvSpPr>
        <p:spPr>
          <a:xfrm>
            <a:off x="1331640" y="4221088"/>
            <a:ext cx="7560840" cy="2016224"/>
          </a:xfrm>
          <a:solidFill>
            <a:srgbClr val="FFFF00"/>
          </a:solidFill>
          <a:ln w="25400">
            <a:solidFill>
              <a:schemeClr val="accent1"/>
            </a:solidFill>
          </a:ln>
        </p:spPr>
        <p:txBody>
          <a:bodyPr>
            <a:noAutofit/>
          </a:bodyPr>
          <a:lstStyle/>
          <a:p>
            <a:pPr algn="just"/>
            <a:r>
              <a:rPr lang="it-IT" sz="2000" b="1" dirty="0">
                <a:solidFill>
                  <a:srgbClr val="FF0000"/>
                </a:solidFill>
              </a:rPr>
              <a:t>Il rapporto con i genitori </a:t>
            </a:r>
            <a:r>
              <a:rPr lang="it-IT" sz="2000" dirty="0"/>
              <a:t>diventa “</a:t>
            </a:r>
            <a:r>
              <a:rPr lang="it-IT" sz="2000" b="1" dirty="0"/>
              <a:t>tumultuoso</a:t>
            </a:r>
            <a:r>
              <a:rPr lang="it-IT" sz="2000" dirty="0"/>
              <a:t>”, ma è con la madre che il rapporto diventa più contraddittorio, perché avvertono che è questa figura che interferisce  nei processi di separazione e autonomia.</a:t>
            </a:r>
          </a:p>
          <a:p>
            <a:pPr algn="just"/>
            <a:r>
              <a:rPr lang="it-IT" sz="2000" b="1" dirty="0">
                <a:solidFill>
                  <a:srgbClr val="FF0000"/>
                </a:solidFill>
              </a:rPr>
              <a:t>Il preadolescente </a:t>
            </a:r>
            <a:r>
              <a:rPr lang="it-IT" sz="2000" dirty="0"/>
              <a:t>ha momenti in cui si rifugia tra le sue braccia come quando era piccolo (sempre nel privato, mai nel pubblico!) alternati a momenti in cui sente il bisogno di staccarsi, di non dipendere più da lei.</a:t>
            </a:r>
          </a:p>
          <a:p>
            <a:br>
              <a:rPr lang="it-IT" sz="2000" dirty="0"/>
            </a:br>
            <a:endParaRPr lang="it-IT" sz="2000" dirty="0"/>
          </a:p>
        </p:txBody>
      </p:sp>
      <p:sp>
        <p:nvSpPr>
          <p:cNvPr id="6" name="Segnaposto data 5"/>
          <p:cNvSpPr>
            <a:spLocks noGrp="1"/>
          </p:cNvSpPr>
          <p:nvPr>
            <p:ph type="dt" sz="half" idx="10"/>
          </p:nvPr>
        </p:nvSpPr>
        <p:spPr/>
        <p:txBody>
          <a:bodyPr/>
          <a:lstStyle/>
          <a:p>
            <a:fld id="{D4C81C21-39D4-462B-B77B-A6CBD1D96332}" type="datetime1">
              <a:rPr lang="it-IT" smtClean="0"/>
              <a:pPr/>
              <a:t>22/02/2023</a:t>
            </a:fld>
            <a:endParaRPr lang="it-IT"/>
          </a:p>
        </p:txBody>
      </p:sp>
      <p:sp>
        <p:nvSpPr>
          <p:cNvPr id="7" name="Segnaposto numero diapositiva 6"/>
          <p:cNvSpPr>
            <a:spLocks noGrp="1"/>
          </p:cNvSpPr>
          <p:nvPr>
            <p:ph type="sldNum" sz="quarter" idx="12"/>
          </p:nvPr>
        </p:nvSpPr>
        <p:spPr/>
        <p:txBody>
          <a:bodyPr/>
          <a:lstStyle/>
          <a:p>
            <a:fld id="{004E9C6C-7183-48E3-B448-19E9C1DD1A8F}" type="slidenum">
              <a:rPr lang="it-IT" smtClean="0"/>
              <a:pPr/>
              <a:t>9</a:t>
            </a:fld>
            <a:endParaRPr lang="it-IT"/>
          </a:p>
        </p:txBody>
      </p:sp>
      <p:pic>
        <p:nvPicPr>
          <p:cNvPr id="9218" name="Picture 2" descr="C:\Users\Master\Desktop\Ultime foto\g7.jpg"/>
          <p:cNvPicPr>
            <a:picLocks noChangeAspect="1" noChangeArrowheads="1"/>
          </p:cNvPicPr>
          <p:nvPr/>
        </p:nvPicPr>
        <p:blipFill>
          <a:blip r:embed="rId2" cstate="print"/>
          <a:srcRect/>
          <a:stretch>
            <a:fillRect/>
          </a:stretch>
        </p:blipFill>
        <p:spPr bwMode="auto">
          <a:xfrm>
            <a:off x="2843808" y="908720"/>
            <a:ext cx="4248472" cy="3182253"/>
          </a:xfrm>
          <a:prstGeom prst="rect">
            <a:avLst/>
          </a:prstGeom>
          <a:noFill/>
          <a:ln w="25400">
            <a:solidFill>
              <a:schemeClr val="accent3"/>
            </a:solid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anim calcmode="lin" valueType="num">
                                      <p:cBhvr>
                                        <p:cTn id="9" dur="500" fill="hold"/>
                                        <p:tgtEl>
                                          <p:spTgt spid="9218"/>
                                        </p:tgtEl>
                                        <p:attrNameLst>
                                          <p:attrName>style.rotation</p:attrName>
                                        </p:attrNameLst>
                                      </p:cBhvr>
                                      <p:tavLst>
                                        <p:tav tm="0">
                                          <p:val>
                                            <p:fltVal val="360"/>
                                          </p:val>
                                        </p:tav>
                                        <p:tav tm="100000">
                                          <p:val>
                                            <p:fltVal val="0"/>
                                          </p:val>
                                        </p:tav>
                                      </p:tavLst>
                                    </p:anim>
                                    <p:animEffect transition="in" filter="fade">
                                      <p:cBhvr>
                                        <p:cTn id="10" dur="500"/>
                                        <p:tgtEl>
                                          <p:spTgt spid="9218"/>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fade">
                                      <p:cBhvr>
                                        <p:cTn id="15" dur="1000"/>
                                        <p:tgtEl>
                                          <p:spTgt spid="3">
                                            <p:bg/>
                                          </p:spTgt>
                                        </p:tgtEl>
                                      </p:cBhvr>
                                    </p:animEffect>
                                    <p:anim calcmode="lin" valueType="num">
                                      <p:cBhvr>
                                        <p:cTn id="16" dur="1000" fill="hold"/>
                                        <p:tgtEl>
                                          <p:spTgt spid="3">
                                            <p:bg/>
                                          </p:spTgt>
                                        </p:tgtEl>
                                        <p:attrNameLst>
                                          <p:attrName>ppt_x</p:attrName>
                                        </p:attrNameLst>
                                      </p:cBhvr>
                                      <p:tavLst>
                                        <p:tav tm="0">
                                          <p:val>
                                            <p:strVal val="#ppt_x"/>
                                          </p:val>
                                        </p:tav>
                                        <p:tav tm="100000">
                                          <p:val>
                                            <p:strVal val="#ppt_x"/>
                                          </p:val>
                                        </p:tav>
                                      </p:tavLst>
                                    </p:anim>
                                    <p:anim calcmode="lin" valueType="num">
                                      <p:cBhvr>
                                        <p:cTn id="1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1000"/>
                                        <p:tgtEl>
                                          <p:spTgt spid="3">
                                            <p:txEl>
                                              <p:pRg st="0" end="0"/>
                                            </p:txEl>
                                          </p:spTgt>
                                        </p:tgtEl>
                                      </p:cBhvr>
                                    </p:animEffect>
                                    <p:anim calcmode="lin" valueType="num">
                                      <p:cBhvr>
                                        <p:cTn id="2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animEffect transition="in" filter="fade">
                                      <p:cBhvr>
                                        <p:cTn id="36" dur="1000"/>
                                        <p:tgtEl>
                                          <p:spTgt spid="3">
                                            <p:txEl>
                                              <p:pRg st="2" end="2"/>
                                            </p:txEl>
                                          </p:spTgt>
                                        </p:tgtEl>
                                      </p:cBhvr>
                                    </p:animEffect>
                                    <p:anim calcmode="lin" valueType="num">
                                      <p:cBhvr>
                                        <p:cTn id="3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715</TotalTime>
  <Words>2606</Words>
  <Application>Microsoft Office PowerPoint</Application>
  <PresentationFormat>Presentazione su schermo (4:3)</PresentationFormat>
  <Paragraphs>207</Paragraphs>
  <Slides>30</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30</vt:i4>
      </vt:variant>
    </vt:vector>
  </HeadingPairs>
  <TitlesOfParts>
    <vt:vector size="35" baseType="lpstr">
      <vt:lpstr>Calibri</vt:lpstr>
      <vt:lpstr>Gill Sans MT</vt:lpstr>
      <vt:lpstr>Verdana</vt:lpstr>
      <vt:lpstr>Wingdings 2</vt:lpstr>
      <vt:lpstr>Solstizio</vt:lpstr>
      <vt:lpstr>Preadolescenza, tempo di cambiamenti</vt:lpstr>
      <vt:lpstr>Preadolescenza, età di passaggio</vt:lpstr>
      <vt:lpstr>Preadolescenza, l’addio all’infanzia</vt:lpstr>
      <vt:lpstr>Preadolescenza, ritmi da rispettare</vt:lpstr>
      <vt:lpstr>Preadolescenza, un corpo che cambia</vt:lpstr>
      <vt:lpstr>Preadolescenza e percezione di sé</vt:lpstr>
      <vt:lpstr>Preadolescenza, i processi di crescita</vt:lpstr>
      <vt:lpstr>Preadolescenza e pubertà</vt:lpstr>
      <vt:lpstr>Preadolescenza e rapporto con i genitori</vt:lpstr>
      <vt:lpstr>Preadolescenza e “fase orale”</vt:lpstr>
      <vt:lpstr>Preadolescenza e nuovo linguaggio</vt:lpstr>
      <vt:lpstr>Preadolescenza e pensiero logico</vt:lpstr>
      <vt:lpstr>Preadolescenza e nuove sfide</vt:lpstr>
      <vt:lpstr>Preadolescenza e persona</vt:lpstr>
      <vt:lpstr>Preadolescenza e personalità</vt:lpstr>
      <vt:lpstr>Preadolescenza e fattori della personalità</vt:lpstr>
      <vt:lpstr>Preadolescenza e componenti  della personalità</vt:lpstr>
      <vt:lpstr>Preadolescenza e tappe di crescita</vt:lpstr>
      <vt:lpstr>Preadolescenza e cambiamenti</vt:lpstr>
      <vt:lpstr>Preadolescenza e sviluppo fisico</vt:lpstr>
      <vt:lpstr>Preadolescenza e aspetto fisico</vt:lpstr>
      <vt:lpstr>Preadolescenza e pensiero</vt:lpstr>
      <vt:lpstr>Preadolescenza e gruppo dei “pari”</vt:lpstr>
      <vt:lpstr>Preadolescenza e ambiente sociale</vt:lpstr>
      <vt:lpstr>Preadolescenza e scoperta della sessualità</vt:lpstr>
      <vt:lpstr>Preadolescenza e scoperta dell’altro</vt:lpstr>
      <vt:lpstr>Preadolescenza e cambiamenti  affettivi ed emotivi</vt:lpstr>
      <vt:lpstr>Preadolescenza: affetti negativi e positivi</vt:lpstr>
      <vt:lpstr>Preadolescenza ed emozioni</vt:lpstr>
      <vt:lpstr>Confrontiamoci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Preadolescenza, cambiamenti, amicizia</dc:title>
  <dc:creator>Francesco Cannizzaro</dc:creator>
  <cp:lastModifiedBy>Franco</cp:lastModifiedBy>
  <cp:revision>93</cp:revision>
  <dcterms:created xsi:type="dcterms:W3CDTF">2019-05-08T15:49:22Z</dcterms:created>
  <dcterms:modified xsi:type="dcterms:W3CDTF">2023-02-22T15:38:34Z</dcterms:modified>
</cp:coreProperties>
</file>